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673" r:id="rId5"/>
  </p:sldMasterIdLst>
  <p:notesMasterIdLst>
    <p:notesMasterId r:id="rId23"/>
  </p:notesMasterIdLst>
  <p:handoutMasterIdLst>
    <p:handoutMasterId r:id="rId24"/>
  </p:handoutMasterIdLst>
  <p:sldIdLst>
    <p:sldId id="277" r:id="rId6"/>
    <p:sldId id="282" r:id="rId7"/>
    <p:sldId id="283" r:id="rId8"/>
    <p:sldId id="284" r:id="rId9"/>
    <p:sldId id="285" r:id="rId10"/>
    <p:sldId id="286" r:id="rId11"/>
    <p:sldId id="288" r:id="rId12"/>
    <p:sldId id="287" r:id="rId13"/>
    <p:sldId id="289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6327" autoAdjust="0"/>
  </p:normalViewPr>
  <p:slideViewPr>
    <p:cSldViewPr snapToGrid="0" snapToObjects="1">
      <p:cViewPr varScale="1">
        <p:scale>
          <a:sx n="136" d="100"/>
          <a:sy n="136" d="100"/>
        </p:scale>
        <p:origin x="200" y="5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4/10/24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4/10/24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0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20" y="854098"/>
            <a:ext cx="2001680" cy="1167645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>
          <a:xfrm>
            <a:off x="925513" y="4802823"/>
            <a:ext cx="7483464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C744E909-E4F2-40D3-ADA6-5442E6B1B762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9EAE6FE-6903-4614-A8F9-1C4316AD21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A941AAE-C5EC-4D6E-8EFD-FDE0BDEC399D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5A09567-7461-4DFE-973D-AB9DA59650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0FDFEE4-04DE-43B3-8E3A-4E05FBA3B757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04C9DC4-AEC6-4356-9DD4-079F37A6AD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86E134E-CF96-437A-B903-E7D5759C7821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4DC5B55-12B8-4596-98D1-70488E5A10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5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Gray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9C49B78-A413-4120-892C-B8F4A9D94E12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4425C30-09A2-472C-AF1A-B979687D1A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32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D138E-803E-4C41-97DF-E5F293FB4C2C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BF43-B564-4D0D-B75D-ACB07BE084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93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A97594-B56C-4CFB-ACBC-A522F24F5642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17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ray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E81EDEE-82DB-47B9-A795-55BD5D92DB14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9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1C83-8932-4C7D-BE3D-C920B76356BE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24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642110"/>
            <a:ext cx="3200400" cy="18669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E83877F-57BE-4CAA-8DBB-7EE40322C197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5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 | Directorate, Division, Section or Group Name</a:t>
            </a:r>
            <a:br>
              <a:rPr lang="en-US" dirty="0"/>
            </a:br>
            <a:r>
              <a:rPr lang="en-US" dirty="0"/>
              <a:t>Presented by, Job Title, Date, etc.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5687784" y="4802823"/>
            <a:ext cx="3347357" cy="2746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For required markings, please visit https://mh.jpl.nasa.gov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FB57F-66C5-CF15-AC97-2E90BD11C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526" y="3729425"/>
            <a:ext cx="3261871" cy="90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pic>
        <p:nvPicPr>
          <p:cNvPr id="9" name="Picture 8" descr="JPL_RedWhite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20" y="854098"/>
            <a:ext cx="2001680" cy="116764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>
          <a:xfrm>
            <a:off x="915351" y="4802823"/>
            <a:ext cx="7493625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55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 | Directorate, Division, Section or Group Name</a:t>
            </a:r>
            <a:br>
              <a:rPr lang="en-US" dirty="0"/>
            </a:br>
            <a:r>
              <a:rPr lang="en-US" dirty="0"/>
              <a:t>Presented by, Job Title, Date, etc.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4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110DF-B9C8-82E9-E6F7-1EDDD615B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7783" y="3435101"/>
            <a:ext cx="3347357" cy="92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03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6503855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6503856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6503856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10" name="Picture 9" descr="JPL_RedWhite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053" y="3804453"/>
            <a:ext cx="2001680" cy="116764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8" y="4802823"/>
            <a:ext cx="6503856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92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CF471C7-7601-48F8-A742-126EE9235358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0B30D21-BC64-4371-8E9E-16524E6A60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32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388F598-4FF7-426A-80D9-0474070B5DA2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96425C3-5E0D-4894-ABBA-0CFB61674F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7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345340D-06AB-4ABF-9F06-F17FE1434BA9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1691640" y="4802823"/>
            <a:ext cx="5323883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>
          <a:xfrm>
            <a:off x="7280395" y="4815602"/>
            <a:ext cx="680264" cy="274637"/>
          </a:xfrm>
        </p:spPr>
        <p:txBody>
          <a:bodyPr/>
          <a:lstStyle/>
          <a:p>
            <a:fld id="{375AF0C0-F38F-4D39-941C-CD9692D0AF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FD21EF-31DD-8085-19E5-EF9809EB0DA5}"/>
              </a:ext>
            </a:extLst>
          </p:cNvPr>
          <p:cNvSpPr txBox="1"/>
          <p:nvPr userDrawn="1"/>
        </p:nvSpPr>
        <p:spPr>
          <a:xfrm>
            <a:off x="7960659" y="4815601"/>
            <a:ext cx="1083108" cy="27463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9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431658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973C1B4-F41A-4A86-9D8E-A8CBB98B2867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352176-D5E3-4E56-B048-3D63A1FFBD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7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60C37AC-9219-4FD2-BE1E-0EE7BEC2D4E0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9C8054A-94CA-4B42-B0C1-F7448D4617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81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556A2332-42E0-455B-BBDE-B712D3AC3018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>
          <a:xfrm>
            <a:off x="1691640" y="4802823"/>
            <a:ext cx="5519834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>
          <a:xfrm>
            <a:off x="7315200" y="4815601"/>
            <a:ext cx="791918" cy="274637"/>
          </a:xfrm>
        </p:spPr>
        <p:txBody>
          <a:bodyPr/>
          <a:lstStyle/>
          <a:p>
            <a:fld id="{A69D3BD9-0E77-4586-BD51-5BD57309A4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8CF49-A66A-8B7F-9C39-9FB03E772D7F}"/>
              </a:ext>
            </a:extLst>
          </p:cNvPr>
          <p:cNvSpPr txBox="1"/>
          <p:nvPr userDrawn="1"/>
        </p:nvSpPr>
        <p:spPr>
          <a:xfrm>
            <a:off x="7960659" y="4800283"/>
            <a:ext cx="1083108" cy="34321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9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760199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F26AA327-ADE3-4BE8-B927-C700A48BC4B6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289F3F2-5ECF-4DEB-B03B-964715D0EE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1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053" y="3804453"/>
            <a:ext cx="2001680" cy="1167645"/>
          </a:xfrm>
          <a:prstGeom prst="rect">
            <a:avLst/>
          </a:prstGeom>
        </p:spPr>
      </p:pic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6503855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6503856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6503856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8" y="4802823"/>
            <a:ext cx="6503856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C248206D-CD18-4B40-BD00-E78B50540ABC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3A8BF44-2650-4681-B95C-C5AACD2EA3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24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4538D4F-03E0-4428-87B6-2BB82FA7285C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471492A-28D2-43A8-B059-9EA4FD1DCF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12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68B7F22-B718-4716-941F-114AFA577F14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19B4F64-8927-4E17-AF94-127C5CA779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40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Dar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CA13B33-B67F-403C-BD00-439E01CB629E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B7D1B14-14AF-44DE-A346-B4716B6D68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5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CC36-4728-4940-9899-9490F5E45BA1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5B7-DF0A-4BF6-853D-205AC1EBE9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782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031CB04-6FA8-47A7-B56C-2AD8D41411A0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2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 Gra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5521DEB-7C69-4621-996F-DC1C0C222443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51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F064-0B60-400D-A3B8-6405BF457EE5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14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PL_RedWhite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642110"/>
            <a:ext cx="3200400" cy="186690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F66B-9E7F-4BA8-B9A5-9DE1F1B47663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3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6F5ACFE-12E7-427A-B148-B97F621BAD46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FADBB72-C5FB-47DF-870C-D1F1B1786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CDE9990-EC7A-4A1C-8ABD-4EE112A8D4B0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9B971E-2AE2-4733-B5FD-67030972C4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6B81308-497E-4B91-B3FA-A3B04A80DAE6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7B8214A-D760-4800-9515-02C9359F78C2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F0EA35C-A248-4E6E-81BC-49187525F2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245744B-F4B9-4E61-9209-F84AFBB3EEAC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24B4221-436D-4A56-A870-FCD944AD4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01CB4D95-6507-461E-98E3-61CD8B88AF4B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8E63ABD-6101-4E70-82A7-7F7B876ECC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4802823"/>
            <a:ext cx="113792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4541754-978A-4A51-9727-18C4A18E7E94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1640" y="4802823"/>
            <a:ext cx="576072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1440" y="4800283"/>
            <a:ext cx="895644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  <p:sldLayoutId id="2147483653" r:id="rId13"/>
    <p:sldLayoutId id="2147483654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4802823"/>
            <a:ext cx="113792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15187F7-412A-4658-80C8-7D75243A565E}" type="datetime1">
              <a:rPr lang="en-US" smtClean="0"/>
              <a:t>4/10/24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1640" y="4802823"/>
            <a:ext cx="576072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1440" y="4800283"/>
            <a:ext cx="895644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7a035c2a-88f2-4d8b-aa39-850196c9add8@namprd09.prod.outlook.com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447baf25-73c3-4f98-90dc-bdc39941bf0f@namprd09.prod.outlook.com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5" Type="http://schemas.openxmlformats.org/officeDocument/2006/relationships/image" Target="cid:06002c67-cb0e-41a9-bfef-a2d908b21a45@namprd09.prod.outlook.com" TargetMode="Externa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cid:0a703d8d-6d93-4986-aeb3-69366e498cb1@namprd09.prod.outlook.com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Ground Truth Data Collection for CADRE and More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Minsoo Kang</a:t>
            </a:r>
          </a:p>
          <a:p>
            <a:r>
              <a:rPr lang="en-US"/>
              <a:t>Robotics Intern – 347R</a:t>
            </a:r>
            <a:endParaRPr lang="en-US" dirty="0"/>
          </a:p>
        </p:txBody>
      </p:sp>
      <p:pic>
        <p:nvPicPr>
          <p:cNvPr id="7" name="Picture Placeholder 21" descr="Photo-2015-03-12-085758 - D2015_0302_D370_CMSalt2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46725" cy="5143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687784" y="4802823"/>
            <a:ext cx="3347357" cy="274637"/>
          </a:xfrm>
        </p:spPr>
        <p:txBody>
          <a:bodyPr/>
          <a:lstStyle/>
          <a:p>
            <a:r>
              <a:rPr lang="en-US"/>
              <a:t>This document has been reviewed and determined not to contain export controlled technical data.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3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1593F5-2849-41D3-ED7D-9823BCE227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D13A5B-FBBB-ED82-EBF1-2D2CD494E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Data Collection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0AA3E-29BF-5AFA-1205-60D8FF7535A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1" y="1251924"/>
            <a:ext cx="3463288" cy="2859760"/>
          </a:xfrm>
        </p:spPr>
        <p:txBody>
          <a:bodyPr/>
          <a:lstStyle/>
          <a:p>
            <a:r>
              <a:rPr lang="en-US" dirty="0"/>
              <a:t>Collected over 300 coordinates</a:t>
            </a:r>
          </a:p>
          <a:p>
            <a:r>
              <a:rPr lang="en-US" dirty="0"/>
              <a:t>Assisted CADRE GNC development</a:t>
            </a:r>
          </a:p>
          <a:p>
            <a:r>
              <a:rPr lang="en-US" dirty="0"/>
              <a:t>Documented the development &amp; procedures</a:t>
            </a:r>
          </a:p>
          <a:p>
            <a:r>
              <a:rPr lang="en-US" dirty="0"/>
              <a:t>Supporting CADRE Flight Model GNC checkouts in ATLO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A4A89-28DB-5286-E43F-5F2C0D6E923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05FA4-DAC5-01B4-EA65-A514F5F391B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3BC47-8582-61DC-6E15-9C0573F3C7D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DB00F1-F57C-3396-192A-001809FB23E7}"/>
              </a:ext>
            </a:extLst>
          </p:cNvPr>
          <p:cNvSpPr txBox="1">
            <a:spLocks/>
          </p:cNvSpPr>
          <p:nvPr/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/>
              <a:t>Project Contribution Status</a:t>
            </a:r>
          </a:p>
        </p:txBody>
      </p:sp>
      <p:pic>
        <p:nvPicPr>
          <p:cNvPr id="9" name="FullSizeRender">
            <a:hlinkClick r:id="" action="ppaction://media"/>
            <a:extLst>
              <a:ext uri="{FF2B5EF4-FFF2-40B4-BE49-F238E27FC236}">
                <a16:creationId xmlns:a16="http://schemas.microsoft.com/office/drawing/2014/main" id="{CF9B0E6D-1549-2916-7925-AE7D4250CA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24446"/>
            <a:ext cx="2133600" cy="45720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E2733AC4-2C69-97FA-63A1-0C2AADD2C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6674" y="957819"/>
            <a:ext cx="2574925" cy="321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69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835DA1-C9B4-84E2-4477-6439714F00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B8FB59-3A99-E0E9-2128-3161D0C2C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More CADRE V&amp;V Support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D6641-98E6-84D0-71FF-DCCB8B019D1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1430656"/>
            <a:ext cx="6319520" cy="2719386"/>
          </a:xfrm>
        </p:spPr>
        <p:txBody>
          <a:bodyPr/>
          <a:lstStyle/>
          <a:p>
            <a:r>
              <a:rPr lang="en-US" dirty="0"/>
              <a:t>Set up the Mars Yard testing</a:t>
            </a:r>
          </a:p>
          <a:p>
            <a:r>
              <a:rPr lang="en-US" dirty="0"/>
              <a:t>Design and manufacture various miscellaneous components</a:t>
            </a:r>
          </a:p>
          <a:p>
            <a:r>
              <a:rPr lang="en-US" dirty="0"/>
              <a:t>Charge/set up rovers for tests</a:t>
            </a:r>
          </a:p>
          <a:p>
            <a:r>
              <a:rPr lang="en-US" dirty="0"/>
              <a:t>Modify and manufacture DM wheels</a:t>
            </a:r>
          </a:p>
          <a:p>
            <a:r>
              <a:rPr lang="en-US" dirty="0"/>
              <a:t>Build the CAD assembly of the rover</a:t>
            </a:r>
          </a:p>
          <a:p>
            <a:r>
              <a:rPr lang="en-US" dirty="0"/>
              <a:t>Installed dampers to the rover transport frames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E9BB5-E3B5-A884-7C77-B56E2B0834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C1EE4-B14F-9831-AEBE-3A11DECF336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8EE59-5734-A49D-F4E6-307D41BCC5B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3D9BC-171B-0840-CB15-9CC1C6C8E2DD}"/>
              </a:ext>
            </a:extLst>
          </p:cNvPr>
          <p:cNvSpPr txBox="1">
            <a:spLocks/>
          </p:cNvSpPr>
          <p:nvPr/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/>
              <a:t>What else did Minsoo do?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1F5813-EFFD-48C7-8E85-A2B95CEE3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4615" y="0"/>
            <a:ext cx="1969294" cy="262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839E7C-FAC7-B837-D06A-7D4EB205A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540" y="2625726"/>
            <a:ext cx="21082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6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343ECE-B900-8EE4-EFC5-EA6100CA27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D51B8D-74CF-B25C-8945-F26A9C8AA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Lessons, Inspirations, and Future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8EC39-8D34-B4C0-0BE1-9C790E0F8A0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1335011"/>
            <a:ext cx="6319520" cy="2719386"/>
          </a:xfrm>
        </p:spPr>
        <p:txBody>
          <a:bodyPr/>
          <a:lstStyle/>
          <a:p>
            <a:r>
              <a:rPr lang="en-US" dirty="0"/>
              <a:t>Invaluable hands-on experience on a flight mission</a:t>
            </a:r>
          </a:p>
          <a:p>
            <a:r>
              <a:rPr lang="en-US" dirty="0"/>
              <a:t>Experienced what is like to work on space robotics</a:t>
            </a:r>
          </a:p>
          <a:p>
            <a:r>
              <a:rPr lang="en-US" dirty="0"/>
              <a:t>Gained critical interests in autonomy</a:t>
            </a:r>
          </a:p>
          <a:p>
            <a:r>
              <a:rPr lang="en-US" dirty="0"/>
              <a:t>New goals to pursue graduate education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83EDC-DAC4-2713-B182-676A043B9E4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03A72-5120-AE34-D104-F27430EF377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A3BBC-2E71-768E-4503-6919E9B6BCA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C6D3075-02F3-A494-8FC3-4576662F1095}"/>
              </a:ext>
            </a:extLst>
          </p:cNvPr>
          <p:cNvSpPr txBox="1">
            <a:spLocks/>
          </p:cNvSpPr>
          <p:nvPr/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/>
              <a:t>Takeaways from the internship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11D189F2-5EBD-2474-EF44-4D4C69068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6632" y="2445547"/>
            <a:ext cx="2771546" cy="183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412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08C6DC-35F4-CB29-D683-F048E72100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0F116F-16A2-9C74-78E5-9BE29FBC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F0832-9294-75EC-4107-211641D0006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1212057"/>
            <a:ext cx="6319520" cy="2719386"/>
          </a:xfrm>
        </p:spPr>
        <p:txBody>
          <a:bodyPr/>
          <a:lstStyle/>
          <a:p>
            <a:r>
              <a:rPr lang="en-US" dirty="0"/>
              <a:t>Sawyer, Nihal, Baylor, and Philip</a:t>
            </a:r>
          </a:p>
          <a:p>
            <a:r>
              <a:rPr lang="en-US" dirty="0"/>
              <a:t>Natalie, Melissa, Janelle, Kaiy, and Niall</a:t>
            </a:r>
          </a:p>
          <a:p>
            <a:r>
              <a:rPr lang="en-US" dirty="0"/>
              <a:t>Rob, Jeff, Pedro, Keenan and Roland</a:t>
            </a:r>
          </a:p>
          <a:p>
            <a:r>
              <a:rPr lang="en-US" dirty="0"/>
              <a:t>Dustin and Grace</a:t>
            </a:r>
          </a:p>
          <a:p>
            <a:r>
              <a:rPr lang="en-US" dirty="0"/>
              <a:t>Tonya, Camden, Tomas, and more!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B819E-C6A8-E019-383B-A1CD37AE6BA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4EAAF-07B7-3123-3A12-AED912BB85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59AA2-5635-BD1C-C76C-0936FBA59ED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E3C4D76-9960-EFF2-E4D4-39E9D3704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388" y="-33203272"/>
            <a:ext cx="270662" cy="4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82E08B6C-64D4-6B75-B55D-CE10E3ADB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8325" y="2092007"/>
            <a:ext cx="3485675" cy="232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E63BA573-AB57-599C-C2AC-208FF7ABC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5989" y="0"/>
            <a:ext cx="3138011" cy="209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377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1BB5EB-2B10-159A-0148-8732657C8E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BA7C9C-3DE9-2B95-389E-440333A9D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Photos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70E50-0C10-4159-2B64-1FCB4CEDC4C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B092B-7EC7-CC19-83C6-EB07653D33F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7F691-1C4F-6917-7E6B-C21B15541F3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3" name="Picture 12" descr="A picture containing indoor, person, standing, preparing&#10;&#10;Description automatically generated">
            <a:extLst>
              <a:ext uri="{FF2B5EF4-FFF2-40B4-BE49-F238E27FC236}">
                <a16:creationId xmlns:a16="http://schemas.microsoft.com/office/drawing/2014/main" id="{C97AC13E-685D-EE1B-8BD8-C09F07A91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99" y="953611"/>
            <a:ext cx="2737935" cy="3657600"/>
          </a:xfrm>
          <a:prstGeom prst="rect">
            <a:avLst/>
          </a:prstGeom>
        </p:spPr>
      </p:pic>
      <p:pic>
        <p:nvPicPr>
          <p:cNvPr id="24" name="Picture 23" descr="A picture containing indoor, person, kitchen, preparing&#10;&#10;Description automatically generated">
            <a:extLst>
              <a:ext uri="{FF2B5EF4-FFF2-40B4-BE49-F238E27FC236}">
                <a16:creationId xmlns:a16="http://schemas.microsoft.com/office/drawing/2014/main" id="{DCD4BFCB-0152-6D22-E85D-0E9B1D802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667"/>
          <a:stretch/>
        </p:blipFill>
        <p:spPr>
          <a:xfrm>
            <a:off x="4490123" y="947222"/>
            <a:ext cx="341477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5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428D57-B183-AE97-9166-FAE262893D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BD72C0-9D45-3BC3-5A29-04F21CF4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Photos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9AAA2-0E5C-D0BC-2BAA-FAAB010C3F4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4F745-D50E-3AED-3151-0B16BF3801C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3A27A-C1D2-AA0A-03CF-82B57196B2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Content Placeholder 7" descr="A picture containing person, preparing, working, worktable&#10;&#10;Description automatically generated">
            <a:extLst>
              <a:ext uri="{FF2B5EF4-FFF2-40B4-BE49-F238E27FC236}">
                <a16:creationId xmlns:a16="http://schemas.microsoft.com/office/drawing/2014/main" id="{742D7E31-A324-9889-B068-DE71EE7960F8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/>
          <a:stretch>
            <a:fillRect/>
          </a:stretch>
        </p:blipFill>
        <p:spPr>
          <a:xfrm>
            <a:off x="1242166" y="957819"/>
            <a:ext cx="2743200" cy="3657600"/>
          </a:xfrm>
          <a:prstGeom prst="rect">
            <a:avLst/>
          </a:prstGeom>
        </p:spPr>
      </p:pic>
      <p:pic>
        <p:nvPicPr>
          <p:cNvPr id="9" name="Content Placeholder 8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CD29F23-CC8C-5EB7-8936-6E34ADD6B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501" y="947222"/>
            <a:ext cx="275379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21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E04BBE-CE91-305E-DD22-309ED23589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7C7D3C-AB72-F179-E664-9D672C18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Photos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F5630-4FD6-0137-12AE-10CF6CE9D0E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924D5-6DFF-C4C9-675B-D93C78DD504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D9BC8-0154-D983-4016-213AAACF0A0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7D90C5EC-028D-D081-07C6-8E5088132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938" y="927230"/>
            <a:ext cx="4868479" cy="3657600"/>
          </a:xfrm>
          <a:prstGeom prst="rect">
            <a:avLst/>
          </a:prstGeom>
        </p:spPr>
      </p:pic>
      <p:pic>
        <p:nvPicPr>
          <p:cNvPr id="10" name="Picture 9" descr="A picture containing indoor, ceiling, wall, person&#10;&#10;Description automatically generated">
            <a:extLst>
              <a:ext uri="{FF2B5EF4-FFF2-40B4-BE49-F238E27FC236}">
                <a16:creationId xmlns:a16="http://schemas.microsoft.com/office/drawing/2014/main" id="{F239E636-752D-6E7C-501A-BAA9BEF47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25" y="927230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41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E04BBE-CE91-305E-DD22-309ED23589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7C7D3C-AB72-F179-E664-9D672C18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Photos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F5630-4FD6-0137-12AE-10CF6CE9D0E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924D5-6DFF-C4C9-675B-D93C78DD504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D9BC8-0154-D983-4016-213AAACF0A0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55630B7B-6CED-688E-2E81-BB0AC981B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64" y="960001"/>
            <a:ext cx="488515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75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3FC288-BC78-777C-028C-E2AE886012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78029B-C425-D023-B539-7DFA555F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D40FF15-394E-AEEF-31DA-91C6AB9464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1244841"/>
            <a:ext cx="4216400" cy="2719386"/>
          </a:xfrm>
        </p:spPr>
        <p:txBody>
          <a:bodyPr/>
          <a:lstStyle/>
          <a:p>
            <a:r>
              <a:rPr lang="en-US" sz="1400" b="1" dirty="0"/>
              <a:t>Introduction</a:t>
            </a:r>
          </a:p>
          <a:p>
            <a:pPr lvl="1"/>
            <a:r>
              <a:rPr lang="en-US" sz="1000" i="1" dirty="0"/>
              <a:t>Who is Minsoo Kang</a:t>
            </a:r>
          </a:p>
          <a:p>
            <a:r>
              <a:rPr lang="en-US" sz="1400" b="1" dirty="0"/>
              <a:t>CADRE Overview</a:t>
            </a:r>
          </a:p>
          <a:p>
            <a:pPr lvl="1"/>
            <a:r>
              <a:rPr lang="en-US" sz="1000" i="1" dirty="0"/>
              <a:t>What is CADRE and Minsoo’s role on the project</a:t>
            </a:r>
          </a:p>
          <a:p>
            <a:r>
              <a:rPr lang="en-US" sz="1400" b="1" dirty="0"/>
              <a:t>Ground Truth Data Collection</a:t>
            </a:r>
          </a:p>
          <a:p>
            <a:pPr lvl="1"/>
            <a:r>
              <a:rPr lang="en-US" sz="1000" i="1" dirty="0"/>
              <a:t>Why is it important</a:t>
            </a:r>
          </a:p>
          <a:p>
            <a:pPr lvl="1"/>
            <a:r>
              <a:rPr lang="en-US" sz="1000" i="1" dirty="0"/>
              <a:t>Ground Truth Data Collection development</a:t>
            </a:r>
          </a:p>
          <a:p>
            <a:r>
              <a:rPr lang="en-US" sz="1400" b="1" dirty="0"/>
              <a:t>More CADRE V&amp;V Support</a:t>
            </a:r>
          </a:p>
          <a:p>
            <a:pPr lvl="1"/>
            <a:r>
              <a:rPr lang="en-US" sz="1000" i="1" dirty="0"/>
              <a:t>What else did Minsoo do</a:t>
            </a:r>
          </a:p>
          <a:p>
            <a:r>
              <a:rPr lang="en-US" sz="1400" b="1" dirty="0"/>
              <a:t>Lessons, Inspirations, and Future</a:t>
            </a:r>
          </a:p>
          <a:p>
            <a:pPr lvl="1"/>
            <a:r>
              <a:rPr lang="en-US" sz="1000" i="1" dirty="0"/>
              <a:t>Takeaways from the internship</a:t>
            </a:r>
          </a:p>
          <a:p>
            <a:r>
              <a:rPr lang="en-US" sz="1400" b="1" dirty="0"/>
              <a:t>Closure</a:t>
            </a:r>
          </a:p>
          <a:p>
            <a:pPr lvl="1"/>
            <a:r>
              <a:rPr lang="en-US" sz="1000" i="1" dirty="0"/>
              <a:t>Acknowledgements</a:t>
            </a:r>
          </a:p>
          <a:p>
            <a:pPr lvl="1"/>
            <a:r>
              <a:rPr lang="en-US" sz="1000" i="1" dirty="0"/>
              <a:t>Questions</a:t>
            </a:r>
          </a:p>
          <a:p>
            <a:pPr lvl="1"/>
            <a:r>
              <a:rPr lang="en-US" sz="1000" i="1" dirty="0"/>
              <a:t>Closing Statement</a:t>
            </a:r>
          </a:p>
          <a:p>
            <a:pPr lvl="1"/>
            <a:endParaRPr lang="en-US" sz="1100" dirty="0"/>
          </a:p>
          <a:p>
            <a:pPr lvl="1"/>
            <a:endParaRPr lang="en-US" sz="1100" dirty="0"/>
          </a:p>
        </p:txBody>
      </p:sp>
      <p:pic>
        <p:nvPicPr>
          <p:cNvPr id="17" name="Content Placeholder 16" descr="A person working on a robot&#10;&#10;Description automatically generated">
            <a:extLst>
              <a:ext uri="{FF2B5EF4-FFF2-40B4-BE49-F238E27FC236}">
                <a16:creationId xmlns:a16="http://schemas.microsoft.com/office/drawing/2014/main" id="{35A444E4-D147-B388-D608-5D42E818507B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294" y="1598613"/>
            <a:ext cx="3628188" cy="2719387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0AA23-AC74-D30B-BE5C-F825E81B2ACE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4B9B4-B74F-D6B3-02E8-51F0A1482C7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C5B86-0965-F422-1692-84248B9C05E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48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5564E7-1EE2-34E0-3095-A5B8504DD2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85E15F-51FD-F80D-CE57-D6F398F98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82125-E9B6-9759-D3BA-6B2EC73082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i="1" dirty="0"/>
              <a:t>Who is Minsoo?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6FF345A-C1D4-72AE-1D9E-B7F6570CB89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sz="1800" dirty="0"/>
              <a:t>Senior undergraduate mechanical engineering student at UT Austin</a:t>
            </a:r>
          </a:p>
          <a:p>
            <a:r>
              <a:rPr lang="en-US" sz="1800" dirty="0"/>
              <a:t>Grew up with passion in space and robotic explorers of JPL</a:t>
            </a:r>
          </a:p>
          <a:p>
            <a:r>
              <a:rPr lang="en-US" sz="1800" dirty="0"/>
              <a:t>Academically focusing on robotics/mechatronics</a:t>
            </a:r>
          </a:p>
          <a:p>
            <a:r>
              <a:rPr lang="en-US" sz="1800" dirty="0"/>
              <a:t>Member of TREL (Texas Rocket Engineering Lab)</a:t>
            </a:r>
          </a:p>
          <a:p>
            <a:r>
              <a:rPr lang="en-US" sz="1800" dirty="0"/>
              <a:t>Interned at Marshall Space Flight Center during spring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A3F4C15-1688-279D-133F-B2F145D678AF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F33A724-E1FE-2171-DF78-2D5DF8CDBD8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45B9DBE-DD18-A38A-697D-1BEDE75C15D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3A8BF44-2650-4681-B95C-C5AACD2EA34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3" name="Picture 12" descr="A person posing in front of a building with a tower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ED68720-355C-AF49-C1EE-A447E2E69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81746"/>
            <a:ext cx="1754798" cy="1737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08C164-5612-391D-A5F4-3B1C5B914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920" y="189678"/>
            <a:ext cx="1441040" cy="1921386"/>
          </a:xfrm>
          <a:prstGeom prst="rect">
            <a:avLst/>
          </a:prstGeom>
        </p:spPr>
      </p:pic>
      <p:pic>
        <p:nvPicPr>
          <p:cNvPr id="17" name="engine_full">
            <a:hlinkClick r:id="" action="ppaction://media"/>
            <a:extLst>
              <a:ext uri="{FF2B5EF4-FFF2-40B4-BE49-F238E27FC236}">
                <a16:creationId xmlns:a16="http://schemas.microsoft.com/office/drawing/2014/main" id="{2A1C11A5-F945-7F58-7F0E-ACE69448C4BA}"/>
              </a:ext>
            </a:extLst>
          </p:cNvPr>
          <p:cNvPicPr>
            <a:picLocks noGrp="1" noChangeAspect="1"/>
          </p:cNvPicPr>
          <p:nvPr>
            <p:ph sz="quarter" idx="2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3150" y="2143284"/>
            <a:ext cx="3384550" cy="2719387"/>
          </a:xfrm>
        </p:spPr>
      </p:pic>
    </p:spTree>
    <p:extLst>
      <p:ext uri="{BB962C8B-B14F-4D97-AF65-F5344CB8AC3E}">
        <p14:creationId xmlns:p14="http://schemas.microsoft.com/office/powerpoint/2010/main" val="408364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449F02-5AF0-B2E4-A6F0-308B1F01E3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87813E-6339-2567-676E-E74CA8D54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B2A40-1985-4CFB-68B7-E44846F4B5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i="1" dirty="0"/>
              <a:t>Stargazing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0B5A78-5C70-677C-EF81-F00C58B3735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1526561"/>
            <a:ext cx="4216400" cy="271938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Stargazing with telescope since I was 8</a:t>
            </a:r>
          </a:p>
          <a:p>
            <a:r>
              <a:rPr lang="en-US" dirty="0"/>
              <a:t>The origin of my inspiration and passion until…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5DBB9-C04D-31C3-1487-5F7ECA98F36F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3675DD-45F4-B13A-D59A-A908E73DFC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D21E24-87B6-AAC2-6FBE-DF205D4FAF5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69D3BD9-0E77-4586-BD51-5BD57309A42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RPReplay_Final1661826233">
            <a:hlinkClick r:id="" action="ppaction://media"/>
            <a:extLst>
              <a:ext uri="{FF2B5EF4-FFF2-40B4-BE49-F238E27FC236}">
                <a16:creationId xmlns:a16="http://schemas.microsoft.com/office/drawing/2014/main" id="{BEBC070B-60D4-4AAE-3425-CFE78FA945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943717" y="-249916"/>
            <a:ext cx="1770665" cy="3828465"/>
          </a:xfrm>
          <a:prstGeom prst="rect">
            <a:avLst/>
          </a:prstGeom>
        </p:spPr>
      </p:pic>
      <p:pic>
        <p:nvPicPr>
          <p:cNvPr id="11" name="Picture 10" descr="A picture containing light, night sky&#10;&#10;Description automatically generated">
            <a:extLst>
              <a:ext uri="{FF2B5EF4-FFF2-40B4-BE49-F238E27FC236}">
                <a16:creationId xmlns:a16="http://schemas.microsoft.com/office/drawing/2014/main" id="{3B3FE77E-1A26-8C1F-ED62-C86D16222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673" y="32031"/>
            <a:ext cx="2362153" cy="3149537"/>
          </a:xfrm>
          <a:prstGeom prst="rect">
            <a:avLst/>
          </a:prstGeom>
        </p:spPr>
      </p:pic>
      <p:pic>
        <p:nvPicPr>
          <p:cNvPr id="12" name="Picture 11" descr="A picture containing dark, star, night, outdoor object&#10;&#10;Description automatically generated">
            <a:extLst>
              <a:ext uri="{FF2B5EF4-FFF2-40B4-BE49-F238E27FC236}">
                <a16:creationId xmlns:a16="http://schemas.microsoft.com/office/drawing/2014/main" id="{B8BABFF6-1B17-FC1D-D2AD-DDF69EA53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542" y="2226281"/>
            <a:ext cx="3106261" cy="23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black surface&#10;&#10;Description automatically generated">
            <a:extLst>
              <a:ext uri="{FF2B5EF4-FFF2-40B4-BE49-F238E27FC236}">
                <a16:creationId xmlns:a16="http://schemas.microsoft.com/office/drawing/2014/main" id="{1A518EDB-7A71-CC01-1522-6FC2F06FF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592" y="0"/>
            <a:ext cx="3094407" cy="4254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11972C-E92B-8747-8B8E-618C99D223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9A826E-5887-B06C-9750-A2F1E4966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CADRE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AA3CC-D34B-2F38-8FCF-AAA821AA88E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10490" y="1097494"/>
            <a:ext cx="6319520" cy="2719386"/>
          </a:xfrm>
        </p:spPr>
        <p:txBody>
          <a:bodyPr/>
          <a:lstStyle/>
          <a:p>
            <a:r>
              <a:rPr lang="en-US" dirty="0"/>
              <a:t>Demonstrate a game-changing distributed &amp; adaptable multi-static measurements to obtain 3D subsurface imagery using multiple GPR (Ground Penetrating Radar)</a:t>
            </a:r>
          </a:p>
          <a:p>
            <a:r>
              <a:rPr lang="en-US" dirty="0"/>
              <a:t>CADRE will be launched to Reiner Gamma on Falcon 9 launch vehicle with Intuitive Machine’s Nova-C lander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6ADEA-F1D6-5F0B-C7D6-9297547FD9A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28F99-8445-A148-05F6-1FFE465A1EE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0F5CB-3985-7EF4-F1F4-160C01D8C9F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8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23F451-77FD-7724-F3D4-94D2015109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DA3DB1-79CE-08BD-A603-FE46B559F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Data Collection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B5D77-F0C2-6964-8EE1-4097330DBFA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1024813"/>
            <a:ext cx="3668520" cy="3248084"/>
          </a:xfrm>
        </p:spPr>
        <p:txBody>
          <a:bodyPr/>
          <a:lstStyle/>
          <a:p>
            <a:r>
              <a:rPr lang="en-US" dirty="0"/>
              <a:t>The development of state estimation without the ground truth has been difficult</a:t>
            </a:r>
          </a:p>
          <a:p>
            <a:r>
              <a:rPr lang="en-US" dirty="0"/>
              <a:t>As a solution, Ben Morrell allowed the Total station to be used during the tests</a:t>
            </a:r>
          </a:p>
          <a:p>
            <a:r>
              <a:rPr lang="en-US" dirty="0"/>
              <a:t>Utilization of Total station has proven highly effective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742AD-6DA2-D92A-BB12-6620C824BB8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8926A-DD5F-BB00-4C52-C825D4AE5DD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68609-38AE-1B5E-F34F-4548C0E4F2F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1378933-DCF1-E308-1833-D4E5D4C35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6763" y="-31831844"/>
            <a:ext cx="361244" cy="5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5" name="Picture 1">
            <a:extLst>
              <a:ext uri="{FF2B5EF4-FFF2-40B4-BE49-F238E27FC236}">
                <a16:creationId xmlns:a16="http://schemas.microsoft.com/office/drawing/2014/main" id="{B4DA286C-85B5-6D95-666D-A1ED18227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918" y="1013887"/>
            <a:ext cx="2166462" cy="28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6650F8-A4BD-3AD7-5ADB-B0A572705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8694101"/>
            <a:ext cx="2086832" cy="7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09075C50-58B6-3951-977B-74BCEC491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678" y="957819"/>
            <a:ext cx="2208513" cy="29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05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543D6A-F64A-8979-0040-AEED5C406E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32596C-193C-1545-4325-D4F66C73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Data Collection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F571F-59A2-F52A-5E00-07051AAD66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1107441"/>
            <a:ext cx="6319520" cy="2719386"/>
          </a:xfrm>
        </p:spPr>
        <p:txBody>
          <a:bodyPr/>
          <a:lstStyle/>
          <a:p>
            <a:r>
              <a:rPr lang="en-US" dirty="0"/>
              <a:t>The Total station utilizes laser reflecting off the prism using time of flight to determine the coordinates of the prism</a:t>
            </a:r>
          </a:p>
          <a:p>
            <a:r>
              <a:rPr lang="en-US" dirty="0"/>
              <a:t>The GSE consists of a frame of 8020s and “prism brackets” connecting the corners of the frame and have the prisms mounted on to be mounted on the DM with defined dimensions</a:t>
            </a:r>
          </a:p>
          <a:p>
            <a:r>
              <a:rPr lang="en-US" dirty="0"/>
              <a:t>There are three prisms on the frame, fully defining the 6-dof of the DM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BFB5C-2830-FAAE-2B50-4559166BE47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C086C-DEA9-155D-337F-9993F8B8077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C1138-DE82-127A-A6D8-0BE3C4A6CA0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7833D25-5A3A-C22D-8EE5-27760CBC17FE}"/>
              </a:ext>
            </a:extLst>
          </p:cNvPr>
          <p:cNvSpPr txBox="1">
            <a:spLocks/>
          </p:cNvSpPr>
          <p:nvPr/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/>
              <a:t>Ground Support Equipment &amp; Procedure 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75FAB-96DE-9B26-C561-45BDDAD6B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074" y="0"/>
            <a:ext cx="1659926" cy="207645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A870F150-2A0B-F178-4481-9D1E217D8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6430" y="2076450"/>
            <a:ext cx="1845404" cy="242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165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8BF384-288A-A047-BD1A-4111F7795C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EBCDDE-4CF4-923A-308A-3524CD35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Data Collection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CCA14-4CD0-8CBA-EE59-A3C98512140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07340" y="1107441"/>
            <a:ext cx="6319520" cy="2719386"/>
          </a:xfrm>
        </p:spPr>
        <p:txBody>
          <a:bodyPr/>
          <a:lstStyle/>
          <a:p>
            <a:r>
              <a:rPr lang="en-US" dirty="0"/>
              <a:t>Rapid prototyping and frequent testing has enabled iterative development of the prism brackets, as well as the procedures</a:t>
            </a:r>
          </a:p>
          <a:p>
            <a:r>
              <a:rPr lang="en-US" dirty="0"/>
              <a:t>The prism brackets have a groove to fit tightly at the round corners of the DM radiator plate, minimizing the sources of errors</a:t>
            </a:r>
          </a:p>
          <a:p>
            <a:r>
              <a:rPr lang="en-US" dirty="0"/>
              <a:t>Each prism brackets have varying height by 2mm, for identification of the individual prisms after the data collection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7F06E-3304-9914-872D-F321D12904D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92220-3D05-B751-6812-76D4FC87BE9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5E443-B812-CEF4-03EE-97CE5F85E4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717E439-E83A-2C15-3A09-48EA0E54A20A}"/>
              </a:ext>
            </a:extLst>
          </p:cNvPr>
          <p:cNvSpPr txBox="1">
            <a:spLocks/>
          </p:cNvSpPr>
          <p:nvPr/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/>
              <a:t>Ground Support Equipment Development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9B26F3D-AF54-84EF-25EB-E589F4DC5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361" y="-31844566"/>
            <a:ext cx="1287017" cy="7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DF54A4C7-C8BB-ECD4-2DE1-E1DAA8CED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0200" y="0"/>
            <a:ext cx="192881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905CD4-D3BE-2B42-0179-F73AB6ED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633" y="2571750"/>
            <a:ext cx="220538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3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BBD870-EB6B-8917-0BD6-C10C1FA5E2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CADRE (Cooperative Autonomous Distributed Robotic Exploration)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D393B3-5187-32E7-0C2E-8A64B60D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Data Collection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89927-9180-FCBC-A30E-7D3B1EC2165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1212057"/>
            <a:ext cx="6319520" cy="2719386"/>
          </a:xfrm>
        </p:spPr>
        <p:txBody>
          <a:bodyPr/>
          <a:lstStyle/>
          <a:p>
            <a:r>
              <a:rPr lang="en-US" dirty="0"/>
              <a:t>Setting up the Total station</a:t>
            </a:r>
          </a:p>
          <a:p>
            <a:pPr lvl="1"/>
            <a:r>
              <a:rPr lang="en-US" dirty="0"/>
              <a:t>Tripods</a:t>
            </a:r>
          </a:p>
          <a:p>
            <a:pPr lvl="1"/>
            <a:r>
              <a:rPr lang="en-US" dirty="0"/>
              <a:t>Telescope leveling</a:t>
            </a:r>
          </a:p>
          <a:p>
            <a:r>
              <a:rPr lang="en-US" dirty="0"/>
              <a:t>Mounting the GSE</a:t>
            </a:r>
          </a:p>
          <a:p>
            <a:pPr lvl="1"/>
            <a:r>
              <a:rPr lang="en-US" dirty="0"/>
              <a:t>Fit the brackets on the radiator plate</a:t>
            </a:r>
          </a:p>
          <a:p>
            <a:r>
              <a:rPr lang="en-US" dirty="0"/>
              <a:t>Measure the coordinates</a:t>
            </a:r>
          </a:p>
          <a:p>
            <a:pPr lvl="1"/>
            <a:r>
              <a:rPr lang="en-US" dirty="0"/>
              <a:t>Obtain the coordinates using buttons and dials</a:t>
            </a:r>
          </a:p>
          <a:p>
            <a:r>
              <a:rPr lang="en-US" dirty="0"/>
              <a:t>Upload the data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C9A17-D0AF-9ACA-DC70-9425F178495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12/20/23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6711B-BB62-E9F0-7174-41D828B257F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40399-3CB9-D263-6D7B-6312835587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F21EB8E-A394-4948-EC7B-446DEC5CBA35}"/>
              </a:ext>
            </a:extLst>
          </p:cNvPr>
          <p:cNvSpPr txBox="1">
            <a:spLocks/>
          </p:cNvSpPr>
          <p:nvPr/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/>
              <a:t>Data Collection Procedure Development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446886B-3FB5-A5AC-CD0F-6EDDCA91F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9385" y="762000"/>
            <a:ext cx="2337435" cy="311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8406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8&quot; unique_id=&quot;10048&quot;&gt;&lt;/object&gt;&lt;object type=&quot;2&quot; unique_id=&quot;10049&quot;&gt;&lt;object type=&quot;3&quot; unique_id=&quot;10050&quot;&gt;&lt;property id=&quot;20148&quot; value=&quot;5&quot;/&gt;&lt;property id=&quot;20300&quot; value=&quot;Slide 1&quot;/&gt;&lt;property id=&quot;20307&quot; value=&quot;277&quot;/&gt;&lt;/object&gt;&lt;object type=&quot;3&quot; unique_id=&quot;10051&quot;&gt;&lt;property id=&quot;20148&quot; value=&quot;5&quot;/&gt;&lt;property id=&quot;20300&quot; value=&quot;Slide 2&quot;/&gt;&lt;property id=&quot;20307&quot; value=&quot;281&quot;/&gt;&lt;/object&gt;&lt;object type=&quot;3&quot; unique_id=&quot;10052&quot;&gt;&lt;property id=&quot;20148&quot; value=&quot;5&quot;/&gt;&lt;property id=&quot;20300&quot; value=&quot;Slide 3&quot;/&gt;&lt;property id=&quot;20307&quot; value=&quot;280&quot;/&gt;&lt;/object&gt;&lt;object type=&quot;3&quot; unique_id=&quot;10053&quot;&gt;&lt;property id=&quot;20148&quot; value=&quot;5&quot;/&gt;&lt;property id=&quot;20300&quot; value=&quot;Slide 4&quot;/&gt;&lt;property id=&quot;20307&quot; value=&quot;2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JPL-WhiteTheme-16x9-vA6">
  <a:themeElements>
    <a:clrScheme name="JPL Colors - Jan 2017">
      <a:dk1>
        <a:sysClr val="windowText" lastClr="000000"/>
      </a:dk1>
      <a:lt1>
        <a:sysClr val="window" lastClr="FFFFFF"/>
      </a:lt1>
      <a:dk2>
        <a:srgbClr val="5D5D60"/>
      </a:dk2>
      <a:lt2>
        <a:srgbClr val="A5A5A5"/>
      </a:lt2>
      <a:accent1>
        <a:srgbClr val="E31937"/>
      </a:accent1>
      <a:accent2>
        <a:srgbClr val="94A8C2"/>
      </a:accent2>
      <a:accent3>
        <a:srgbClr val="617998"/>
      </a:accent3>
      <a:accent4>
        <a:srgbClr val="A4B34C"/>
      </a:accent4>
      <a:accent5>
        <a:srgbClr val="FF6E1E"/>
      </a:accent5>
      <a:accent6>
        <a:srgbClr val="F2A900"/>
      </a:accent6>
      <a:hlink>
        <a:srgbClr val="E31937"/>
      </a:hlink>
      <a:folHlink>
        <a:srgbClr val="E3193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PL-BlackTheme-16x9-vA6">
  <a:themeElements>
    <a:clrScheme name="JPL Colors - Jan 2017">
      <a:dk1>
        <a:sysClr val="windowText" lastClr="000000"/>
      </a:dk1>
      <a:lt1>
        <a:sysClr val="window" lastClr="FFFFFF"/>
      </a:lt1>
      <a:dk2>
        <a:srgbClr val="5D5D60"/>
      </a:dk2>
      <a:lt2>
        <a:srgbClr val="A5A5A5"/>
      </a:lt2>
      <a:accent1>
        <a:srgbClr val="E31937"/>
      </a:accent1>
      <a:accent2>
        <a:srgbClr val="94A8C2"/>
      </a:accent2>
      <a:accent3>
        <a:srgbClr val="617998"/>
      </a:accent3>
      <a:accent4>
        <a:srgbClr val="A4B34C"/>
      </a:accent4>
      <a:accent5>
        <a:srgbClr val="FF6E1E"/>
      </a:accent5>
      <a:accent6>
        <a:srgbClr val="F2A900"/>
      </a:accent6>
      <a:hlink>
        <a:srgbClr val="E31937"/>
      </a:hlink>
      <a:folHlink>
        <a:srgbClr val="E3193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5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2"/>
          </a:solidFill>
          <a:headEnd type="arrow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2A28B0A1BD4F478D2F09402B5942C0" ma:contentTypeVersion="3" ma:contentTypeDescription="Create a new document." ma:contentTypeScope="" ma:versionID="752671c12dc5d124bdf4386867787764">
  <xsd:schema xmlns:xsd="http://www.w3.org/2001/XMLSchema" xmlns:xs="http://www.w3.org/2001/XMLSchema" xmlns:p="http://schemas.microsoft.com/office/2006/metadata/properties" xmlns:ns2="http://schemas.microsoft.com/sharepoint/v4" xmlns:ns3="071ea3c9-43a8-46d0-ba7e-2fd50e1b39b2" targetNamespace="http://schemas.microsoft.com/office/2006/metadata/properties" ma:root="true" ma:fieldsID="05f29e21e67bb861b85ef6e02cb6088b" ns2:_="" ns3:_="">
    <xsd:import namespace="http://schemas.microsoft.com/sharepoint/v4"/>
    <xsd:import namespace="071ea3c9-43a8-46d0-ba7e-2fd50e1b39b2"/>
    <xsd:element name="properties">
      <xsd:complexType>
        <xsd:sequence>
          <xsd:element name="documentManagement">
            <xsd:complexType>
              <xsd:all>
                <xsd:element ref="ns2:IconOverlay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ea3c9-43a8-46d0-ba7e-2fd50e1b39b2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A26917-F622-46F1-841D-A8D91B25735C}">
  <ds:schemaRefs>
    <ds:schemaRef ds:uri="http://schemas.microsoft.com/office/2006/metadata/properties"/>
    <ds:schemaRef ds:uri="http://schemas.microsoft.com/office/infopath/2007/PartnerControls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14C5C190-2E1E-440F-909D-956771D602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EFBE39-BF63-4D4F-BBC7-D034F0806C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071ea3c9-43a8-46d0-ba7e-2fd50e1b39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14323</TotalTime>
  <Words>985</Words>
  <Application>Microsoft Macintosh PowerPoint</Application>
  <PresentationFormat>On-screen Show (16:9)</PresentationFormat>
  <Paragraphs>158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JPL-WhiteTheme-16x9-vA6</vt:lpstr>
      <vt:lpstr>JPL-BlackTheme-16x9-vA6</vt:lpstr>
      <vt:lpstr>PowerPoint Presentation</vt:lpstr>
      <vt:lpstr>Presentation Overview</vt:lpstr>
      <vt:lpstr>Introduction</vt:lpstr>
      <vt:lpstr>Introduction</vt:lpstr>
      <vt:lpstr>CADRE Overview</vt:lpstr>
      <vt:lpstr>Ground Truth Data Collection Overview</vt:lpstr>
      <vt:lpstr>Ground Truth Data Collection</vt:lpstr>
      <vt:lpstr>Ground Truth Data Collection</vt:lpstr>
      <vt:lpstr>Ground Truth Data Collection</vt:lpstr>
      <vt:lpstr>Ground Truth Data Collection</vt:lpstr>
      <vt:lpstr>More CADRE V&amp;V Support</vt:lpstr>
      <vt:lpstr>Lessons, Inspirations, and Future </vt:lpstr>
      <vt:lpstr>Acknowledgement</vt:lpstr>
      <vt:lpstr>Additional Photos</vt:lpstr>
      <vt:lpstr>Additional Photos</vt:lpstr>
      <vt:lpstr>Additional Photos</vt:lpstr>
      <vt:lpstr>Additional Photos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Brooks, Sawyer (US 347R)</cp:lastModifiedBy>
  <cp:revision>154</cp:revision>
  <dcterms:created xsi:type="dcterms:W3CDTF">2016-09-08T21:41:17Z</dcterms:created>
  <dcterms:modified xsi:type="dcterms:W3CDTF">2024-04-10T21:21:32Z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0x010100962A28B0A1BD4F478D2F09402B5942C0</vt:lpwstr>
  </property>
</Properties>
</file>