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4"/>
  </p:sldMasterIdLst>
  <p:notesMasterIdLst>
    <p:notesMasterId r:id="rId42"/>
  </p:notesMasterIdLst>
  <p:handoutMasterIdLst>
    <p:handoutMasterId r:id="rId43"/>
  </p:handoutMasterIdLst>
  <p:sldIdLst>
    <p:sldId id="268" r:id="rId5"/>
    <p:sldId id="270" r:id="rId6"/>
    <p:sldId id="276" r:id="rId7"/>
    <p:sldId id="277" r:id="rId8"/>
    <p:sldId id="274" r:id="rId9"/>
    <p:sldId id="298" r:id="rId10"/>
    <p:sldId id="285" r:id="rId11"/>
    <p:sldId id="296" r:id="rId12"/>
    <p:sldId id="297" r:id="rId13"/>
    <p:sldId id="301" r:id="rId14"/>
    <p:sldId id="302" r:id="rId15"/>
    <p:sldId id="303" r:id="rId16"/>
    <p:sldId id="304" r:id="rId17"/>
    <p:sldId id="305" r:id="rId18"/>
    <p:sldId id="306" r:id="rId19"/>
    <p:sldId id="278" r:id="rId20"/>
    <p:sldId id="279" r:id="rId21"/>
    <p:sldId id="275" r:id="rId22"/>
    <p:sldId id="273" r:id="rId23"/>
    <p:sldId id="282" r:id="rId24"/>
    <p:sldId id="283" r:id="rId25"/>
    <p:sldId id="271" r:id="rId26"/>
    <p:sldId id="280" r:id="rId27"/>
    <p:sldId id="284" r:id="rId28"/>
    <p:sldId id="281" r:id="rId29"/>
    <p:sldId id="287" r:id="rId30"/>
    <p:sldId id="289" r:id="rId31"/>
    <p:sldId id="286" r:id="rId32"/>
    <p:sldId id="290" r:id="rId33"/>
    <p:sldId id="291" r:id="rId34"/>
    <p:sldId id="292" r:id="rId35"/>
    <p:sldId id="293" r:id="rId36"/>
    <p:sldId id="299" r:id="rId37"/>
    <p:sldId id="307" r:id="rId38"/>
    <p:sldId id="300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8D8"/>
    <a:srgbClr val="194C6D"/>
    <a:srgbClr val="13418B"/>
    <a:srgbClr val="5A6BA2"/>
    <a:srgbClr val="5A7E9E"/>
    <a:srgbClr val="083B7D"/>
    <a:srgbClr val="083A7C"/>
    <a:srgbClr val="0D6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 autoAdjust="0"/>
    <p:restoredTop sz="88009" autoAdjust="0"/>
  </p:normalViewPr>
  <p:slideViewPr>
    <p:cSldViewPr snapToGrid="0">
      <p:cViewPr varScale="1">
        <p:scale>
          <a:sx n="136" d="100"/>
          <a:sy n="136" d="100"/>
        </p:scale>
        <p:origin x="98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348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0811B-D054-344A-8D01-85EE7838622D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910BE-12E5-6A4F-A82C-746762141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397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C1CC9-F7DB-224E-A9A5-8BB1FADB30AC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E5520-992C-224D-92F9-7D4A5CAC7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159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E5520-992C-224D-92F9-7D4A5CAC7E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85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E5520-992C-224D-92F9-7D4A5CAC7E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2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E5520-992C-224D-92F9-7D4A5CAC7E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88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E5520-992C-224D-92F9-7D4A5CAC7E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6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E5520-992C-224D-92F9-7D4A5CAC7E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27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E5520-992C-224D-92F9-7D4A5CAC7E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22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E5520-992C-224D-92F9-7D4A5CAC7E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5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E5520-992C-224D-92F9-7D4A5CAC7E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74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E5520-992C-224D-92F9-7D4A5CAC7E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3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E5520-992C-224D-92F9-7D4A5CAC7E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17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E5520-992C-224D-92F9-7D4A5CAC7E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5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Title Slide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77AA1FA-8F78-4B13-9685-E59ADCB68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922" y="3428999"/>
            <a:ext cx="5619078" cy="311665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730163" y="234134"/>
            <a:ext cx="23185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" dirty="0">
                <a:solidFill>
                  <a:srgbClr val="FFFFFF"/>
                </a:solidFill>
                <a:latin typeface="Calibri"/>
              </a:rPr>
              <a:t>Jet Propulsion Laboratory</a:t>
            </a:r>
          </a:p>
          <a:p>
            <a:r>
              <a:rPr lang="en-US" sz="900" dirty="0">
                <a:solidFill>
                  <a:srgbClr val="FFFFFF"/>
                </a:solidFill>
                <a:latin typeface="Calibri"/>
              </a:rPr>
              <a:t>California Institute of Technology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86069" y="1504460"/>
            <a:ext cx="10055471" cy="869447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buNone/>
              <a:defRPr sz="4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&lt;Presentation Title&gt;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0857" y="2379770"/>
            <a:ext cx="10058400" cy="394689"/>
          </a:xfrm>
        </p:spPr>
        <p:txBody>
          <a:bodyPr t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&lt;Meeting/Review Title&gt;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88673" y="3821705"/>
            <a:ext cx="5363635" cy="463061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&lt;Your Name&gt;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883461" y="4296491"/>
            <a:ext cx="5363635" cy="353658"/>
          </a:xfrm>
        </p:spPr>
        <p:txBody>
          <a:bodyPr tIns="0" anchor="t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&lt;Title, JPL Org&gt;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891276" y="4947113"/>
            <a:ext cx="4266877" cy="35365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&lt;Date&gt;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936208" y="6007050"/>
            <a:ext cx="3705300" cy="538609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CADRE:</a:t>
            </a:r>
            <a:r>
              <a:rPr lang="en-US" sz="1600" b="1" baseline="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Cooperative </a:t>
            </a:r>
            <a:r>
              <a:rPr lang="en-US" sz="1600" b="1" baseline="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Autonomous </a:t>
            </a:r>
            <a:r>
              <a:rPr lang="en-US" sz="1600" b="1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Distributed</a:t>
            </a:r>
            <a:r>
              <a:rPr lang="en-US" sz="1600" b="1" baseline="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Robotic Exploration</a:t>
            </a:r>
            <a:endParaRPr lang="en-US" sz="160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NASA insignia2Color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08" y="113613"/>
            <a:ext cx="793954" cy="656539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D5AEC23-3952-4CA1-BE34-AF4E6141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6737" y="6479557"/>
            <a:ext cx="6991621" cy="231699"/>
          </a:xfrm>
          <a:prstGeom prst="rect">
            <a:avLst/>
          </a:prstGeom>
        </p:spPr>
        <p:txBody>
          <a:bodyPr/>
          <a:lstStyle>
            <a:lvl1pPr>
              <a:defRPr sz="800" i="1"/>
            </a:lvl1pPr>
          </a:lstStyle>
          <a:p>
            <a:r>
              <a:rPr lang="en-US" dirty="0"/>
              <a:t>Reviewed and determined not to contain CUI.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F33AE1-140A-4B87-B099-D078D0B1DC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242" y="15815"/>
            <a:ext cx="936910" cy="8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71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8544365-7CF2-4C97-8AF1-66FDB4EF7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797" y="2044780"/>
            <a:ext cx="8493203" cy="485707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730163" y="234134"/>
            <a:ext cx="23185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" dirty="0">
                <a:solidFill>
                  <a:srgbClr val="000000"/>
                </a:solidFill>
                <a:latin typeface="Calibri"/>
              </a:rPr>
              <a:t>Jet Propulsion Laboratory</a:t>
            </a:r>
          </a:p>
          <a:p>
            <a:r>
              <a:rPr lang="en-US" sz="900" dirty="0">
                <a:solidFill>
                  <a:srgbClr val="000000"/>
                </a:solidFill>
                <a:latin typeface="Calibri"/>
              </a:rPr>
              <a:t>California Institute of Technology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86069" y="1504460"/>
            <a:ext cx="10055471" cy="869447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buNone/>
              <a:defRPr sz="4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&lt;Presentation Title&gt;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0857" y="2379770"/>
            <a:ext cx="10058400" cy="394689"/>
          </a:xfrm>
        </p:spPr>
        <p:txBody>
          <a:bodyPr t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&lt;Meeting/Review Title&gt;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88673" y="3821705"/>
            <a:ext cx="5363635" cy="463061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&lt;Your Name&gt;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883461" y="4296491"/>
            <a:ext cx="5363635" cy="353658"/>
          </a:xfrm>
        </p:spPr>
        <p:txBody>
          <a:bodyPr tIns="0" anchor="t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&lt;Title, JPL Org&gt;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891276" y="4947113"/>
            <a:ext cx="4266877" cy="35365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&lt;Date&gt;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336138" y="6035312"/>
            <a:ext cx="5719587" cy="292388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CADRE:</a:t>
            </a:r>
            <a:r>
              <a:rPr lang="en-US" sz="1600" b="1" baseline="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Cooperative </a:t>
            </a:r>
            <a:r>
              <a:rPr lang="en-US" sz="1600" b="1" baseline="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Autonomous </a:t>
            </a:r>
            <a:r>
              <a:rPr lang="en-US" sz="1600" b="1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Distributed</a:t>
            </a:r>
            <a:r>
              <a:rPr lang="en-US" sz="1600" b="1" baseline="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Robotic Exploration</a:t>
            </a:r>
            <a:endParaRPr lang="en-US" sz="160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NASA insignia2Color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08" y="113613"/>
            <a:ext cx="793954" cy="656539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B6434C3-CC17-41EC-B791-6D412A5A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6737" y="6479557"/>
            <a:ext cx="6991621" cy="231699"/>
          </a:xfrm>
          <a:prstGeom prst="rect">
            <a:avLst/>
          </a:prstGeom>
        </p:spPr>
        <p:txBody>
          <a:bodyPr/>
          <a:lstStyle>
            <a:lvl1pPr>
              <a:defRPr sz="800" i="1"/>
            </a:lvl1pPr>
          </a:lstStyle>
          <a:p>
            <a:r>
              <a:rPr lang="en-US" dirty="0"/>
              <a:t>Reviewed and determined not to contain CUI.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72EC89-FC07-4E77-B3C6-723614CBB3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242" y="15815"/>
            <a:ext cx="936910" cy="8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16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58052" y="6502067"/>
            <a:ext cx="8636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Reviewed and determined not to contain CUI.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0163" y="234134"/>
            <a:ext cx="23185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" dirty="0">
                <a:solidFill>
                  <a:srgbClr val="000000"/>
                </a:solidFill>
                <a:latin typeface="Calibri"/>
              </a:rPr>
              <a:t>Jet Propulsion Laboratory</a:t>
            </a:r>
          </a:p>
          <a:p>
            <a:r>
              <a:rPr lang="en-US" sz="900" dirty="0">
                <a:solidFill>
                  <a:srgbClr val="000000"/>
                </a:solidFill>
                <a:latin typeface="Calibri"/>
              </a:rPr>
              <a:t>California Institute of Technology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81950" y="2383693"/>
            <a:ext cx="11228101" cy="869447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buNone/>
              <a:defRPr sz="4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&lt;Presentation Title&gt;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471852" y="4700934"/>
            <a:ext cx="6744353" cy="463061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&lt;Your Name&gt;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6640" y="5175719"/>
            <a:ext cx="6754368" cy="353658"/>
          </a:xfrm>
        </p:spPr>
        <p:txBody>
          <a:bodyPr tIns="0" anchor="t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&lt;Title, JPL Org&gt;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474455" y="5543040"/>
            <a:ext cx="6754368" cy="35365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&lt;Date&gt;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77513" y="3259002"/>
            <a:ext cx="11232537" cy="394689"/>
          </a:xfrm>
        </p:spPr>
        <p:txBody>
          <a:bodyPr t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&lt;Subtitle&gt;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936208" y="6042123"/>
            <a:ext cx="3030475" cy="538609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CADRE:</a:t>
            </a:r>
            <a:r>
              <a:rPr lang="en-US" sz="1600" b="1" baseline="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Cooperative </a:t>
            </a:r>
            <a:r>
              <a:rPr lang="en-US" sz="1600" b="1" baseline="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Autonomous </a:t>
            </a:r>
            <a:r>
              <a:rPr lang="en-US" sz="1600" b="1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Distributed</a:t>
            </a:r>
            <a:r>
              <a:rPr lang="en-US" sz="1600" b="1" baseline="0" dirty="0">
                <a:solidFill>
                  <a:schemeClr val="tx1">
                    <a:lumMod val="85000"/>
                  </a:schemeClr>
                </a:solidFill>
                <a:latin typeface="Calibri"/>
                <a:cs typeface="Calibri"/>
              </a:rPr>
              <a:t> Robotic Exploration</a:t>
            </a:r>
            <a:endParaRPr lang="en-US" sz="160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2" name="Picture 11" descr="NASA insignia2Color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08" y="113613"/>
            <a:ext cx="793954" cy="6565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A94C49-936A-4CC6-85D9-33293C5F44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242" y="15815"/>
            <a:ext cx="936910" cy="8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36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74615"/>
            <a:ext cx="11575497" cy="5308515"/>
          </a:xfrm>
        </p:spPr>
        <p:txBody>
          <a:bodyPr/>
          <a:lstStyle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62"/>
          <p:cNvSpPr>
            <a:spLocks noChangeArrowheads="1"/>
          </p:cNvSpPr>
          <p:nvPr userDrawn="1"/>
        </p:nvSpPr>
        <p:spPr bwMode="auto">
          <a:xfrm>
            <a:off x="0" y="0"/>
            <a:ext cx="12192000" cy="8501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Times New Roman" charset="0"/>
              <a:ea typeface="ＭＳ Ｐゴシック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70668" y="161428"/>
            <a:ext cx="7517846" cy="557076"/>
          </a:xfrm>
          <a:prstGeom prst="rect">
            <a:avLst/>
          </a:prstGeom>
        </p:spPr>
        <p:txBody>
          <a:bodyPr rIns="73152" anchor="ctr"/>
          <a:lstStyle>
            <a:lvl1pPr marL="0" indent="0" algn="l">
              <a:tabLst/>
              <a:defRPr sz="3200" b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Slide Title</a:t>
            </a:r>
          </a:p>
        </p:txBody>
      </p:sp>
      <p:graphicFrame>
        <p:nvGraphicFramePr>
          <p:cNvPr id="15" name="Group 6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29954553"/>
              </p:ext>
            </p:extLst>
          </p:nvPr>
        </p:nvGraphicFramePr>
        <p:xfrm>
          <a:off x="0" y="841832"/>
          <a:ext cx="12192000" cy="137160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 userDrawn="1"/>
        </p:nvSpPr>
        <p:spPr>
          <a:xfrm>
            <a:off x="8677347" y="797170"/>
            <a:ext cx="34676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CADRE – Cooperative Autonomous Distributed Robotic Exploration</a:t>
            </a:r>
            <a:endParaRPr lang="en-US" sz="900" b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9" name="Line 65"/>
          <p:cNvSpPr>
            <a:spLocks noChangeShapeType="1"/>
          </p:cNvSpPr>
          <p:nvPr userDrawn="1"/>
        </p:nvSpPr>
        <p:spPr bwMode="auto">
          <a:xfrm flipH="1">
            <a:off x="8576099" y="89602"/>
            <a:ext cx="0" cy="698500"/>
          </a:xfrm>
          <a:prstGeom prst="line">
            <a:avLst/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9730163" y="234134"/>
            <a:ext cx="23185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" dirty="0">
                <a:solidFill>
                  <a:srgbClr val="000000"/>
                </a:solidFill>
                <a:latin typeface="Calibri"/>
              </a:rPr>
              <a:t>Jet Propulsion Laboratory</a:t>
            </a:r>
          </a:p>
          <a:p>
            <a:r>
              <a:rPr lang="en-US" sz="900" dirty="0">
                <a:solidFill>
                  <a:srgbClr val="000000"/>
                </a:solidFill>
                <a:latin typeface="Calibri"/>
              </a:rPr>
              <a:t>California Institute of Technology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6737" y="6479557"/>
            <a:ext cx="6991621" cy="231699"/>
          </a:xfrm>
          <a:prstGeom prst="rect">
            <a:avLst/>
          </a:prstGeom>
        </p:spPr>
        <p:txBody>
          <a:bodyPr/>
          <a:lstStyle>
            <a:lvl1pPr>
              <a:defRPr sz="800" i="1"/>
            </a:lvl1pPr>
          </a:lstStyle>
          <a:p>
            <a:r>
              <a:rPr lang="en-US" dirty="0"/>
              <a:t>Reviewed and determined not to contain CUI.</a:t>
            </a:r>
          </a:p>
        </p:txBody>
      </p:sp>
      <p:pic>
        <p:nvPicPr>
          <p:cNvPr id="11" name="Picture 10" descr="NASA insignia2Color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08" y="113613"/>
            <a:ext cx="793954" cy="656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C15C47-87C2-4F66-A36C-5825B85729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90" y="6393106"/>
            <a:ext cx="1998878" cy="3488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84FC06-16E5-485E-908B-E172F87804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242" y="15815"/>
            <a:ext cx="936910" cy="810202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63533CD-9670-4EC2-A532-2ACFD29733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77961" y="6453232"/>
            <a:ext cx="402336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1290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2">
            <a:extLst>
              <a:ext uri="{FF2B5EF4-FFF2-40B4-BE49-F238E27FC236}">
                <a16:creationId xmlns:a16="http://schemas.microsoft.com/office/drawing/2014/main" id="{EF7F376C-54D3-47DE-8B0D-178B23C3A7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8501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Times New Roman" charset="0"/>
              <a:ea typeface="ＭＳ Ｐゴシック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870668" y="161428"/>
            <a:ext cx="7517846" cy="557076"/>
          </a:xfrm>
          <a:prstGeom prst="rect">
            <a:avLst/>
          </a:prstGeom>
        </p:spPr>
        <p:txBody>
          <a:bodyPr rIns="73152" anchor="ctr"/>
          <a:lstStyle>
            <a:lvl1pPr marL="0" indent="0" algn="l">
              <a:tabLst/>
              <a:defRPr sz="32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Slide Title</a:t>
            </a:r>
          </a:p>
        </p:txBody>
      </p:sp>
      <p:graphicFrame>
        <p:nvGraphicFramePr>
          <p:cNvPr id="21" name="Group 6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06190307"/>
              </p:ext>
            </p:extLst>
          </p:nvPr>
        </p:nvGraphicFramePr>
        <p:xfrm>
          <a:off x="0" y="841832"/>
          <a:ext cx="12192000" cy="137160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Line 65"/>
          <p:cNvSpPr>
            <a:spLocks noChangeShapeType="1"/>
          </p:cNvSpPr>
          <p:nvPr userDrawn="1"/>
        </p:nvSpPr>
        <p:spPr bwMode="auto">
          <a:xfrm flipH="1">
            <a:off x="8576099" y="89602"/>
            <a:ext cx="0" cy="698500"/>
          </a:xfrm>
          <a:prstGeom prst="line">
            <a:avLst/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9730163" y="234134"/>
            <a:ext cx="23185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" dirty="0">
                <a:solidFill>
                  <a:srgbClr val="000000"/>
                </a:solidFill>
                <a:latin typeface="Calibri"/>
              </a:rPr>
              <a:t>Jet Propulsion Laboratory</a:t>
            </a:r>
          </a:p>
          <a:p>
            <a:r>
              <a:rPr lang="en-US" sz="900" dirty="0">
                <a:solidFill>
                  <a:srgbClr val="000000"/>
                </a:solidFill>
                <a:latin typeface="Calibri"/>
              </a:rPr>
              <a:t>California Institute of Technology</a:t>
            </a:r>
          </a:p>
        </p:txBody>
      </p:sp>
      <p:pic>
        <p:nvPicPr>
          <p:cNvPr id="10" name="Picture 9" descr="NASA insignia2Color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08" y="113613"/>
            <a:ext cx="793954" cy="656539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671949B-AF93-4FA1-938A-16636DFD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6737" y="6479557"/>
            <a:ext cx="6991621" cy="231699"/>
          </a:xfrm>
          <a:prstGeom prst="rect">
            <a:avLst/>
          </a:prstGeom>
        </p:spPr>
        <p:txBody>
          <a:bodyPr/>
          <a:lstStyle>
            <a:lvl1pPr>
              <a:defRPr sz="800" i="1"/>
            </a:lvl1pPr>
          </a:lstStyle>
          <a:p>
            <a:r>
              <a:rPr lang="en-US" dirty="0"/>
              <a:t>Reviewed and determined not to contain CUI.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2CE9CF-2233-4087-A078-1347A943EB3D}"/>
              </a:ext>
            </a:extLst>
          </p:cNvPr>
          <p:cNvSpPr txBox="1"/>
          <p:nvPr userDrawn="1"/>
        </p:nvSpPr>
        <p:spPr>
          <a:xfrm>
            <a:off x="8677347" y="797170"/>
            <a:ext cx="3405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CADRE – Cooperative Autonomous Distributed Robotic Exploration</a:t>
            </a:r>
            <a:endParaRPr lang="en-US" sz="900" b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BB8EAE-A646-46E7-939D-C0A985173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242" y="15815"/>
            <a:ext cx="936910" cy="81020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C5355E3-63BF-4429-A244-CCB04C40D6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77961" y="6453232"/>
            <a:ext cx="402336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9928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54851" y="3448662"/>
            <a:ext cx="8492717" cy="429723"/>
          </a:xfrm>
        </p:spPr>
        <p:txBody>
          <a:bodyPr t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&lt;Presentation Name&gt;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849642" y="2917216"/>
            <a:ext cx="8492717" cy="517647"/>
          </a:xfrm>
        </p:spPr>
        <p:txBody>
          <a:bodyPr tIns="0" bIns="0"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3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&lt;Section Name&gt;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9730163" y="234134"/>
            <a:ext cx="23185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" dirty="0">
                <a:solidFill>
                  <a:srgbClr val="000000"/>
                </a:solidFill>
                <a:latin typeface="Calibri"/>
              </a:rPr>
              <a:t>Jet Propulsion Laboratory</a:t>
            </a:r>
          </a:p>
          <a:p>
            <a:r>
              <a:rPr lang="en-US" sz="900" dirty="0">
                <a:solidFill>
                  <a:srgbClr val="000000"/>
                </a:solidFill>
                <a:latin typeface="Calibri"/>
              </a:rPr>
              <a:t>California Institute of Technology</a:t>
            </a:r>
          </a:p>
        </p:txBody>
      </p:sp>
      <p:pic>
        <p:nvPicPr>
          <p:cNvPr id="8" name="Picture 7" descr="NASA insignia2Color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08" y="113613"/>
            <a:ext cx="793954" cy="656539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75CC741-312F-4563-94ED-2586583F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6737" y="6479557"/>
            <a:ext cx="6991621" cy="231699"/>
          </a:xfrm>
          <a:prstGeom prst="rect">
            <a:avLst/>
          </a:prstGeom>
        </p:spPr>
        <p:txBody>
          <a:bodyPr/>
          <a:lstStyle>
            <a:lvl1pPr>
              <a:defRPr sz="800" i="1"/>
            </a:lvl1pPr>
          </a:lstStyle>
          <a:p>
            <a:r>
              <a:rPr lang="en-US" dirty="0"/>
              <a:t>Reviewed and determined not to contain CUI.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E92783-F2ED-4106-956F-3F270F651863}"/>
              </a:ext>
            </a:extLst>
          </p:cNvPr>
          <p:cNvSpPr txBox="1"/>
          <p:nvPr userDrawn="1"/>
        </p:nvSpPr>
        <p:spPr>
          <a:xfrm>
            <a:off x="8677347" y="797170"/>
            <a:ext cx="3405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CADRE – Cooperative Autonomous Distributed Robotic Exploration</a:t>
            </a:r>
            <a:endParaRPr lang="en-US" sz="900" b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12353-96C2-4F72-984B-674AD333EB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242" y="15815"/>
            <a:ext cx="936910" cy="8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64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A6232-AF4F-484E-8BB4-FE23261B3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6737" y="6479557"/>
            <a:ext cx="6991621" cy="231699"/>
          </a:xfrm>
          <a:prstGeom prst="rect">
            <a:avLst/>
          </a:prstGeom>
        </p:spPr>
        <p:txBody>
          <a:bodyPr/>
          <a:lstStyle>
            <a:lvl1pPr>
              <a:defRPr sz="800" i="1"/>
            </a:lvl1pPr>
          </a:lstStyle>
          <a:p>
            <a:r>
              <a:rPr lang="en-US" dirty="0"/>
              <a:t>Reviewed and determined not to contain CUI.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F5A88B9-1215-40AE-8D3A-8CEFE41F1A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77961" y="6453232"/>
            <a:ext cx="402336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9232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0F94FC2-25DC-487D-BFE2-58A4F7049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6" y="0"/>
            <a:ext cx="12188824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A6232-AF4F-484E-8BB4-FE23261B3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6737" y="6479557"/>
            <a:ext cx="6991621" cy="231699"/>
          </a:xfrm>
          <a:prstGeom prst="rect">
            <a:avLst/>
          </a:prstGeom>
        </p:spPr>
        <p:txBody>
          <a:bodyPr/>
          <a:lstStyle>
            <a:lvl1pPr>
              <a:defRPr sz="800" i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Reviewed and determined not to contain CUI.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1D5291-D2EB-49DF-9CDB-82B3148D08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90" y="6393106"/>
            <a:ext cx="1998878" cy="3488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05C584-170A-4996-8639-EA9C67C9E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959" y="1196653"/>
            <a:ext cx="5265176" cy="4086251"/>
          </a:xfrm>
          <a:ln w="28575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2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2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2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47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82870"/>
            <a:ext cx="11575497" cy="5400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4232A-26CF-4C52-B0DA-0B7F8C505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6737" y="6479557"/>
            <a:ext cx="6991621" cy="231699"/>
          </a:xfrm>
          <a:prstGeom prst="rect">
            <a:avLst/>
          </a:prstGeom>
        </p:spPr>
        <p:txBody>
          <a:bodyPr/>
          <a:lstStyle>
            <a:lvl1pPr>
              <a:defRPr sz="800" i="1"/>
            </a:lvl1pPr>
          </a:lstStyle>
          <a:p>
            <a:r>
              <a:rPr lang="en-US" dirty="0"/>
              <a:t>The technical data in this document are controlled under the U.S. Export Regulations. Release to foreign persons may require an export authorization.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28F51-48D6-4DE2-97B9-6EAAA76A5B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90" y="6393106"/>
            <a:ext cx="1998878" cy="3488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2F59E-E00E-46C8-9EB1-930AECDDB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7961" y="6453232"/>
            <a:ext cx="402336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0346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3" r:id="rId3"/>
    <p:sldLayoutId id="2147483675" r:id="rId4"/>
    <p:sldLayoutId id="2147483679" r:id="rId5"/>
    <p:sldLayoutId id="2147483676" r:id="rId6"/>
    <p:sldLayoutId id="2147483680" r:id="rId7"/>
    <p:sldLayoutId id="2147483687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ts val="2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ts val="2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ts val="2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ts val="2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7429F-A327-4ED8-BA35-DB0EAE78D7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CADRE’s Earth-Moon-Sun Geometry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0B45F-99B7-4A67-819E-CD37DFFF61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Richard Rieber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54E1C5-8039-4C06-A37E-7B21D87C35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F70E2B-8E67-4264-9F76-C2357D6232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9 January 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4B6CA3-93FE-4DCF-93A1-58517EC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C9CE83-9BC8-41DA-8EA9-27F41C162F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Lunar Vistas:</a:t>
            </a:r>
          </a:p>
        </p:txBody>
      </p:sp>
    </p:spTree>
    <p:extLst>
      <p:ext uri="{BB962C8B-B14F-4D97-AF65-F5344CB8AC3E}">
        <p14:creationId xmlns:p14="http://schemas.microsoft.com/office/powerpoint/2010/main" val="3223724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DEB1-DD8E-D14D-26C5-23FD83C3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Orbit Inclination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FA333-4735-2548-E8B5-33586D9E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CF076-EC61-15DE-AF83-800B2907FC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10</a:t>
            </a:fld>
            <a:endParaRPr lang="uk-UA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75AB1BA-72E9-68BF-29C5-3694D45C81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96" y="1074738"/>
            <a:ext cx="10374058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03A92-D7C7-C717-27CB-C6B33D51C02D}"/>
              </a:ext>
            </a:extLst>
          </p:cNvPr>
          <p:cNvSpPr txBox="1"/>
          <p:nvPr/>
        </p:nvSpPr>
        <p:spPr>
          <a:xfrm>
            <a:off x="4614588" y="6137117"/>
            <a:ext cx="72657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en.wikipedia.org</a:t>
            </a:r>
            <a:r>
              <a:rPr lang="en-US" sz="1000" dirty="0"/>
              <a:t>/wiki/</a:t>
            </a:r>
            <a:r>
              <a:rPr lang="en-US" sz="1000" dirty="0" err="1"/>
              <a:t>Orbit_of_the_Moon</a:t>
            </a:r>
            <a:r>
              <a:rPr lang="en-US" sz="1000" dirty="0"/>
              <a:t>#/media/File:Lunar_Orbit_and_Orientation_with_respect_to_the_Ecliptic.svg</a:t>
            </a:r>
          </a:p>
        </p:txBody>
      </p:sp>
    </p:spTree>
    <p:extLst>
      <p:ext uri="{BB962C8B-B14F-4D97-AF65-F5344CB8AC3E}">
        <p14:creationId xmlns:p14="http://schemas.microsoft.com/office/powerpoint/2010/main" val="1545632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map&#10;&#10;Description automatically generated">
            <a:extLst>
              <a:ext uri="{FF2B5EF4-FFF2-40B4-BE49-F238E27FC236}">
                <a16:creationId xmlns:a16="http://schemas.microsoft.com/office/drawing/2014/main" id="{E23E7484-7AD1-5AAA-97BE-E6132E1A2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999" y="1074738"/>
            <a:ext cx="10761651" cy="5308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743E58-C270-A90D-2F3D-F952B128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visibility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0E74F-EB25-EE98-5C2D-9EE8E4286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B9B8E-64A8-3E97-F8B1-5372B128C5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11</a:t>
            </a:fld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58045-1CF1-E52C-004C-979E234F8F29}"/>
              </a:ext>
            </a:extLst>
          </p:cNvPr>
          <p:cNvSpPr txBox="1"/>
          <p:nvPr/>
        </p:nvSpPr>
        <p:spPr>
          <a:xfrm>
            <a:off x="718350" y="2189746"/>
            <a:ext cx="2208483" cy="12392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Areas of the Earth that can see the moon roughly at October landing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DA995F-6101-51B5-B1EE-C8452476168B}"/>
              </a:ext>
            </a:extLst>
          </p:cNvPr>
          <p:cNvCxnSpPr/>
          <p:nvPr/>
        </p:nvCxnSpPr>
        <p:spPr>
          <a:xfrm flipV="1">
            <a:off x="2995127" y="2202024"/>
            <a:ext cx="1866122" cy="625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C39FD7-1575-9E39-F74C-18F818626E6C}"/>
              </a:ext>
            </a:extLst>
          </p:cNvPr>
          <p:cNvCxnSpPr/>
          <p:nvPr/>
        </p:nvCxnSpPr>
        <p:spPr>
          <a:xfrm>
            <a:off x="4629591" y="1511559"/>
            <a:ext cx="6249903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4AF2862-0B17-EEEA-45AA-8018F0729254}"/>
              </a:ext>
            </a:extLst>
          </p:cNvPr>
          <p:cNvSpPr txBox="1"/>
          <p:nvPr/>
        </p:nvSpPr>
        <p:spPr>
          <a:xfrm>
            <a:off x="5390987" y="1555693"/>
            <a:ext cx="4727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Width of this region at ground station latitude defines track duration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37FDB-69C2-A3C1-7298-847AD175F2A7}"/>
              </a:ext>
            </a:extLst>
          </p:cNvPr>
          <p:cNvSpPr txBox="1"/>
          <p:nvPr/>
        </p:nvSpPr>
        <p:spPr>
          <a:xfrm>
            <a:off x="8005152" y="6348752"/>
            <a:ext cx="36739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www.timeanddate.com</a:t>
            </a:r>
            <a:r>
              <a:rPr lang="en-US" sz="1100" dirty="0"/>
              <a:t>/</a:t>
            </a:r>
            <a:r>
              <a:rPr lang="en-US" sz="1100" dirty="0" err="1"/>
              <a:t>worldclock</a:t>
            </a:r>
            <a:r>
              <a:rPr lang="en-US" sz="1100" dirty="0"/>
              <a:t>/</a:t>
            </a:r>
            <a:r>
              <a:rPr lang="en-US" sz="1100" dirty="0" err="1"/>
              <a:t>sunearth.html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651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68A6DC-4BEE-2316-C129-36E39B6B6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999" y="1074738"/>
            <a:ext cx="10761651" cy="5308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19CD68-4B7B-5BB6-D65B-40E6DC57A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1-day of moon views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ED883-1736-AAD6-500E-F78805C9B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30DF8-8C35-151D-3C88-7D20F8BF5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12</a:t>
            </a:fld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DF95A-7F19-9559-A177-811DE8A1F44D}"/>
              </a:ext>
            </a:extLst>
          </p:cNvPr>
          <p:cNvSpPr txBox="1"/>
          <p:nvPr/>
        </p:nvSpPr>
        <p:spPr>
          <a:xfrm>
            <a:off x="8005152" y="6348752"/>
            <a:ext cx="36739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www.timeanddate.com</a:t>
            </a:r>
            <a:r>
              <a:rPr lang="en-US" sz="1100" dirty="0"/>
              <a:t>/</a:t>
            </a:r>
            <a:r>
              <a:rPr lang="en-US" sz="1100" dirty="0" err="1"/>
              <a:t>worldclock</a:t>
            </a:r>
            <a:r>
              <a:rPr lang="en-US" sz="1100" dirty="0"/>
              <a:t>/</a:t>
            </a:r>
            <a:r>
              <a:rPr lang="en-US" sz="1100" dirty="0" err="1"/>
              <a:t>sunearth.html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95079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map of the world&#10;&#10;Description automatically generated">
            <a:extLst>
              <a:ext uri="{FF2B5EF4-FFF2-40B4-BE49-F238E27FC236}">
                <a16:creationId xmlns:a16="http://schemas.microsoft.com/office/drawing/2014/main" id="{DBA3D9F1-7D1D-C041-E301-4BF249A8B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999" y="1074738"/>
            <a:ext cx="10761651" cy="5308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EFB692-8197-33F7-CDE8-6A1C1540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life of moon views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78F81-0963-62D3-5DC9-92770D659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7A917-ECEC-097E-7340-7D3E6D5C0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13</a:t>
            </a:fld>
            <a:endParaRPr lang="uk-UA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5B7A4C-FEFF-9395-22B3-62F7B611818C}"/>
              </a:ext>
            </a:extLst>
          </p:cNvPr>
          <p:cNvCxnSpPr>
            <a:cxnSpLocks/>
          </p:cNvCxnSpPr>
          <p:nvPr/>
        </p:nvCxnSpPr>
        <p:spPr>
          <a:xfrm flipH="1">
            <a:off x="3788229" y="1854926"/>
            <a:ext cx="768542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EF5EB2-3601-B3E1-4FA6-FAD0656BB8DA}"/>
              </a:ext>
            </a:extLst>
          </p:cNvPr>
          <p:cNvCxnSpPr>
            <a:cxnSpLocks/>
          </p:cNvCxnSpPr>
          <p:nvPr/>
        </p:nvCxnSpPr>
        <p:spPr>
          <a:xfrm flipH="1">
            <a:off x="703093" y="1841864"/>
            <a:ext cx="44643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A549F61-BF7B-BC1B-DB67-B9B5DFB503C5}"/>
              </a:ext>
            </a:extLst>
          </p:cNvPr>
          <p:cNvSpPr txBox="1"/>
          <p:nvPr/>
        </p:nvSpPr>
        <p:spPr>
          <a:xfrm>
            <a:off x="8005152" y="6348752"/>
            <a:ext cx="36739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www.timeanddate.com</a:t>
            </a:r>
            <a:r>
              <a:rPr lang="en-US" sz="1100" dirty="0"/>
              <a:t>/</a:t>
            </a:r>
            <a:r>
              <a:rPr lang="en-US" sz="1100" dirty="0" err="1"/>
              <a:t>worldclock</a:t>
            </a:r>
            <a:r>
              <a:rPr lang="en-US" sz="1100" dirty="0"/>
              <a:t>/</a:t>
            </a:r>
            <a:r>
              <a:rPr lang="en-US" sz="1100" dirty="0" err="1"/>
              <a:t>sunearth.html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303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7687F7-AC43-97BE-732C-044ECFD86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durations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4A11F-3C59-1E71-C913-3B156DAE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7223E2-EBB7-9832-47DB-B6189BB95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14</a:t>
            </a:fld>
            <a:endParaRPr lang="uk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ACC26A-72ED-F4AA-1250-0B6A3244D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291" y="1074614"/>
            <a:ext cx="8806511" cy="5308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5C0B87-6F13-89CE-4DA7-7B76535A26BC}"/>
              </a:ext>
            </a:extLst>
          </p:cNvPr>
          <p:cNvSpPr txBox="1"/>
          <p:nvPr/>
        </p:nvSpPr>
        <p:spPr>
          <a:xfrm>
            <a:off x="389398" y="1780689"/>
            <a:ext cx="3288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Southern Hemisphere stations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EF54FA-4A20-8DB7-882F-C209816BD5E3}"/>
              </a:ext>
            </a:extLst>
          </p:cNvPr>
          <p:cNvCxnSpPr>
            <a:cxnSpLocks/>
          </p:cNvCxnSpPr>
          <p:nvPr/>
        </p:nvCxnSpPr>
        <p:spPr>
          <a:xfrm>
            <a:off x="3083597" y="2150021"/>
            <a:ext cx="782725" cy="2353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D1C99A-5816-C360-8868-1AB0AD373355}"/>
              </a:ext>
            </a:extLst>
          </p:cNvPr>
          <p:cNvCxnSpPr>
            <a:cxnSpLocks/>
          </p:cNvCxnSpPr>
          <p:nvPr/>
        </p:nvCxnSpPr>
        <p:spPr>
          <a:xfrm flipH="1">
            <a:off x="7246194" y="1651481"/>
            <a:ext cx="701799" cy="2584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9FC16BD-54D2-19D3-3276-214CFF87160B}"/>
              </a:ext>
            </a:extLst>
          </p:cNvPr>
          <p:cNvSpPr/>
          <p:nvPr/>
        </p:nvSpPr>
        <p:spPr>
          <a:xfrm>
            <a:off x="5536097" y="1355900"/>
            <a:ext cx="2852418" cy="483617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9FEE04-FEC0-259A-CE40-235FE8430030}"/>
              </a:ext>
            </a:extLst>
          </p:cNvPr>
          <p:cNvSpPr txBox="1"/>
          <p:nvPr/>
        </p:nvSpPr>
        <p:spPr>
          <a:xfrm>
            <a:off x="6325333" y="5502100"/>
            <a:ext cx="14927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IM-3 Mission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4A2B0-45DA-A6AD-0CF7-19946E017CD8}"/>
              </a:ext>
            </a:extLst>
          </p:cNvPr>
          <p:cNvSpPr txBox="1"/>
          <p:nvPr/>
        </p:nvSpPr>
        <p:spPr>
          <a:xfrm>
            <a:off x="7706139" y="1385717"/>
            <a:ext cx="32496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Northern Hemisphere stations</a:t>
            </a:r>
          </a:p>
        </p:txBody>
      </p:sp>
    </p:spTree>
    <p:extLst>
      <p:ext uri="{BB962C8B-B14F-4D97-AF65-F5344CB8AC3E}">
        <p14:creationId xmlns:p14="http://schemas.microsoft.com/office/powerpoint/2010/main" val="222634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78629-B656-5ED2-D7C7-B532F158F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Rise/Set Times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46EC2-2F85-2386-5CD0-FD60A0218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4770F-B62E-1005-E4E9-CF62EA55E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15</a:t>
            </a:fld>
            <a:endParaRPr lang="uk-UA" dirty="0"/>
          </a:p>
        </p:txBody>
      </p:sp>
      <p:pic>
        <p:nvPicPr>
          <p:cNvPr id="11" name="Content Placeholder 10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63F189E4-92DB-B322-676B-C662BB994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11" t="4283" r="7425" b="5100"/>
          <a:stretch/>
        </p:blipFill>
        <p:spPr>
          <a:xfrm>
            <a:off x="1697983" y="1033670"/>
            <a:ext cx="8789128" cy="5297556"/>
          </a:xfr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58FE734-E2BB-D128-E841-74F35BFAD183}"/>
              </a:ext>
            </a:extLst>
          </p:cNvPr>
          <p:cNvSpPr/>
          <p:nvPr/>
        </p:nvSpPr>
        <p:spPr>
          <a:xfrm rot="19499838">
            <a:off x="4631635" y="1536034"/>
            <a:ext cx="3568148" cy="227606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98EF3-BF29-F498-997D-5590F69B0B9F}"/>
              </a:ext>
            </a:extLst>
          </p:cNvPr>
          <p:cNvSpPr txBox="1"/>
          <p:nvPr/>
        </p:nvSpPr>
        <p:spPr>
          <a:xfrm>
            <a:off x="9438165" y="1331842"/>
            <a:ext cx="2647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Parkes view periods shorten as moon spends less time in the southern hemisphere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1F70E2-0189-6F90-088F-1C9E86904F92}"/>
              </a:ext>
            </a:extLst>
          </p:cNvPr>
          <p:cNvSpPr txBox="1"/>
          <p:nvPr/>
        </p:nvSpPr>
        <p:spPr>
          <a:xfrm>
            <a:off x="9558427" y="4029461"/>
            <a:ext cx="2706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Goonhilly</a:t>
            </a:r>
            <a:r>
              <a:rPr lang="en-US" dirty="0"/>
              <a:t> view periods increase to 18h as moon spends more time in the northern hemisphere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9464BD-6EEC-27B9-368F-98BBDB003C25}"/>
              </a:ext>
            </a:extLst>
          </p:cNvPr>
          <p:cNvSpPr/>
          <p:nvPr/>
        </p:nvSpPr>
        <p:spPr>
          <a:xfrm flipH="1">
            <a:off x="8716617" y="1033670"/>
            <a:ext cx="646044" cy="5466466"/>
          </a:xfrm>
          <a:prstGeom prst="rect">
            <a:avLst/>
          </a:prstGeom>
          <a:solidFill>
            <a:schemeClr val="bg1">
              <a:lumMod val="85000"/>
              <a:alpha val="6468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FA2AEB-7472-0174-ECA9-011E22DE7948}"/>
              </a:ext>
            </a:extLst>
          </p:cNvPr>
          <p:cNvSpPr txBox="1"/>
          <p:nvPr/>
        </p:nvSpPr>
        <p:spPr>
          <a:xfrm>
            <a:off x="6115183" y="6184307"/>
            <a:ext cx="1789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IM-3 mission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F95818-091B-9AE0-BD65-4E258C3E4113}"/>
              </a:ext>
            </a:extLst>
          </p:cNvPr>
          <p:cNvSpPr/>
          <p:nvPr/>
        </p:nvSpPr>
        <p:spPr>
          <a:xfrm>
            <a:off x="2315817" y="1033670"/>
            <a:ext cx="3200400" cy="5466466"/>
          </a:xfrm>
          <a:prstGeom prst="rect">
            <a:avLst/>
          </a:prstGeom>
          <a:solidFill>
            <a:schemeClr val="bg1">
              <a:lumMod val="85000"/>
              <a:alpha val="6468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D9B59B6-426C-F49A-E464-453D3D7D7261}"/>
              </a:ext>
            </a:extLst>
          </p:cNvPr>
          <p:cNvSpPr/>
          <p:nvPr/>
        </p:nvSpPr>
        <p:spPr>
          <a:xfrm>
            <a:off x="5496339" y="2494722"/>
            <a:ext cx="3240157" cy="2693504"/>
          </a:xfrm>
          <a:custGeom>
            <a:avLst/>
            <a:gdLst>
              <a:gd name="connsiteX0" fmla="*/ 3240157 w 3240157"/>
              <a:gd name="connsiteY0" fmla="*/ 0 h 2693504"/>
              <a:gd name="connsiteX1" fmla="*/ 3150704 w 3240157"/>
              <a:gd name="connsiteY1" fmla="*/ 9939 h 2693504"/>
              <a:gd name="connsiteX2" fmla="*/ 3110948 w 3240157"/>
              <a:gd name="connsiteY2" fmla="*/ 0 h 2693504"/>
              <a:gd name="connsiteX3" fmla="*/ 2912165 w 3240157"/>
              <a:gd name="connsiteY3" fmla="*/ 9939 h 2693504"/>
              <a:gd name="connsiteX4" fmla="*/ 2882348 w 3240157"/>
              <a:gd name="connsiteY4" fmla="*/ 19878 h 2693504"/>
              <a:gd name="connsiteX5" fmla="*/ 2842591 w 3240157"/>
              <a:gd name="connsiteY5" fmla="*/ 29817 h 2693504"/>
              <a:gd name="connsiteX6" fmla="*/ 2792896 w 3240157"/>
              <a:gd name="connsiteY6" fmla="*/ 49695 h 2693504"/>
              <a:gd name="connsiteX7" fmla="*/ 2703444 w 3240157"/>
              <a:gd name="connsiteY7" fmla="*/ 69574 h 2693504"/>
              <a:gd name="connsiteX8" fmla="*/ 2663687 w 3240157"/>
              <a:gd name="connsiteY8" fmla="*/ 79513 h 2693504"/>
              <a:gd name="connsiteX9" fmla="*/ 2613991 w 3240157"/>
              <a:gd name="connsiteY9" fmla="*/ 89452 h 2693504"/>
              <a:gd name="connsiteX10" fmla="*/ 2554357 w 3240157"/>
              <a:gd name="connsiteY10" fmla="*/ 109330 h 2693504"/>
              <a:gd name="connsiteX11" fmla="*/ 2524539 w 3240157"/>
              <a:gd name="connsiteY11" fmla="*/ 119269 h 2693504"/>
              <a:gd name="connsiteX12" fmla="*/ 2494722 w 3240157"/>
              <a:gd name="connsiteY12" fmla="*/ 129208 h 2693504"/>
              <a:gd name="connsiteX13" fmla="*/ 2405270 w 3240157"/>
              <a:gd name="connsiteY13" fmla="*/ 149087 h 2693504"/>
              <a:gd name="connsiteX14" fmla="*/ 2335696 w 3240157"/>
              <a:gd name="connsiteY14" fmla="*/ 178904 h 2693504"/>
              <a:gd name="connsiteX15" fmla="*/ 2305878 w 3240157"/>
              <a:gd name="connsiteY15" fmla="*/ 198782 h 2693504"/>
              <a:gd name="connsiteX16" fmla="*/ 2236304 w 3240157"/>
              <a:gd name="connsiteY16" fmla="*/ 228600 h 2693504"/>
              <a:gd name="connsiteX17" fmla="*/ 2166731 w 3240157"/>
              <a:gd name="connsiteY17" fmla="*/ 258417 h 2693504"/>
              <a:gd name="connsiteX18" fmla="*/ 2107096 w 3240157"/>
              <a:gd name="connsiteY18" fmla="*/ 298174 h 2693504"/>
              <a:gd name="connsiteX19" fmla="*/ 2077278 w 3240157"/>
              <a:gd name="connsiteY19" fmla="*/ 318052 h 2693504"/>
              <a:gd name="connsiteX20" fmla="*/ 2047461 w 3240157"/>
              <a:gd name="connsiteY20" fmla="*/ 337930 h 2693504"/>
              <a:gd name="connsiteX21" fmla="*/ 1997765 w 3240157"/>
              <a:gd name="connsiteY21" fmla="*/ 397565 h 2693504"/>
              <a:gd name="connsiteX22" fmla="*/ 1958009 w 3240157"/>
              <a:gd name="connsiteY22" fmla="*/ 417443 h 2693504"/>
              <a:gd name="connsiteX23" fmla="*/ 1928191 w 3240157"/>
              <a:gd name="connsiteY23" fmla="*/ 447261 h 2693504"/>
              <a:gd name="connsiteX24" fmla="*/ 1888435 w 3240157"/>
              <a:gd name="connsiteY24" fmla="*/ 477078 h 2693504"/>
              <a:gd name="connsiteX25" fmla="*/ 1858618 w 3240157"/>
              <a:gd name="connsiteY25" fmla="*/ 506895 h 2693504"/>
              <a:gd name="connsiteX26" fmla="*/ 1828800 w 3240157"/>
              <a:gd name="connsiteY26" fmla="*/ 526774 h 2693504"/>
              <a:gd name="connsiteX27" fmla="*/ 1798983 w 3240157"/>
              <a:gd name="connsiteY27" fmla="*/ 556591 h 2693504"/>
              <a:gd name="connsiteX28" fmla="*/ 1729409 w 3240157"/>
              <a:gd name="connsiteY28" fmla="*/ 596348 h 2693504"/>
              <a:gd name="connsiteX29" fmla="*/ 1699591 w 3240157"/>
              <a:gd name="connsiteY29" fmla="*/ 606287 h 2693504"/>
              <a:gd name="connsiteX30" fmla="*/ 1610139 w 3240157"/>
              <a:gd name="connsiteY30" fmla="*/ 646043 h 2693504"/>
              <a:gd name="connsiteX31" fmla="*/ 1490870 w 3240157"/>
              <a:gd name="connsiteY31" fmla="*/ 685800 h 2693504"/>
              <a:gd name="connsiteX32" fmla="*/ 1431235 w 3240157"/>
              <a:gd name="connsiteY32" fmla="*/ 705678 h 2693504"/>
              <a:gd name="connsiteX33" fmla="*/ 1401418 w 3240157"/>
              <a:gd name="connsiteY33" fmla="*/ 725556 h 2693504"/>
              <a:gd name="connsiteX34" fmla="*/ 1321904 w 3240157"/>
              <a:gd name="connsiteY34" fmla="*/ 775252 h 2693504"/>
              <a:gd name="connsiteX35" fmla="*/ 1282148 w 3240157"/>
              <a:gd name="connsiteY35" fmla="*/ 815008 h 2693504"/>
              <a:gd name="connsiteX36" fmla="*/ 1212574 w 3240157"/>
              <a:gd name="connsiteY36" fmla="*/ 864704 h 2693504"/>
              <a:gd name="connsiteX37" fmla="*/ 1192696 w 3240157"/>
              <a:gd name="connsiteY37" fmla="*/ 894521 h 2693504"/>
              <a:gd name="connsiteX38" fmla="*/ 1152939 w 3240157"/>
              <a:gd name="connsiteY38" fmla="*/ 934278 h 2693504"/>
              <a:gd name="connsiteX39" fmla="*/ 1133061 w 3240157"/>
              <a:gd name="connsiteY39" fmla="*/ 964095 h 2693504"/>
              <a:gd name="connsiteX40" fmla="*/ 1093304 w 3240157"/>
              <a:gd name="connsiteY40" fmla="*/ 1003852 h 2693504"/>
              <a:gd name="connsiteX41" fmla="*/ 1063487 w 3240157"/>
              <a:gd name="connsiteY41" fmla="*/ 1053548 h 2693504"/>
              <a:gd name="connsiteX42" fmla="*/ 1023731 w 3240157"/>
              <a:gd name="connsiteY42" fmla="*/ 1113182 h 2693504"/>
              <a:gd name="connsiteX43" fmla="*/ 974035 w 3240157"/>
              <a:gd name="connsiteY43" fmla="*/ 1172817 h 2693504"/>
              <a:gd name="connsiteX44" fmla="*/ 954157 w 3240157"/>
              <a:gd name="connsiteY44" fmla="*/ 1212574 h 2693504"/>
              <a:gd name="connsiteX45" fmla="*/ 924339 w 3240157"/>
              <a:gd name="connsiteY45" fmla="*/ 1262269 h 2693504"/>
              <a:gd name="connsiteX46" fmla="*/ 874644 w 3240157"/>
              <a:gd name="connsiteY46" fmla="*/ 1361661 h 2693504"/>
              <a:gd name="connsiteX47" fmla="*/ 815009 w 3240157"/>
              <a:gd name="connsiteY47" fmla="*/ 1461052 h 2693504"/>
              <a:gd name="connsiteX48" fmla="*/ 795131 w 3240157"/>
              <a:gd name="connsiteY48" fmla="*/ 1490869 h 2693504"/>
              <a:gd name="connsiteX49" fmla="*/ 715618 w 3240157"/>
              <a:gd name="connsiteY49" fmla="*/ 1570382 h 2693504"/>
              <a:gd name="connsiteX50" fmla="*/ 695739 w 3240157"/>
              <a:gd name="connsiteY50" fmla="*/ 1590261 h 2693504"/>
              <a:gd name="connsiteX51" fmla="*/ 636104 w 3240157"/>
              <a:gd name="connsiteY51" fmla="*/ 1630017 h 2693504"/>
              <a:gd name="connsiteX52" fmla="*/ 576470 w 3240157"/>
              <a:gd name="connsiteY52" fmla="*/ 1669774 h 2693504"/>
              <a:gd name="connsiteX53" fmla="*/ 526774 w 3240157"/>
              <a:gd name="connsiteY53" fmla="*/ 1709530 h 2693504"/>
              <a:gd name="connsiteX54" fmla="*/ 496957 w 3240157"/>
              <a:gd name="connsiteY54" fmla="*/ 1719469 h 2693504"/>
              <a:gd name="connsiteX55" fmla="*/ 447261 w 3240157"/>
              <a:gd name="connsiteY55" fmla="*/ 1779104 h 2693504"/>
              <a:gd name="connsiteX56" fmla="*/ 367748 w 3240157"/>
              <a:gd name="connsiteY56" fmla="*/ 1858617 h 2693504"/>
              <a:gd name="connsiteX57" fmla="*/ 337931 w 3240157"/>
              <a:gd name="connsiteY57" fmla="*/ 1888435 h 2693504"/>
              <a:gd name="connsiteX58" fmla="*/ 318052 w 3240157"/>
              <a:gd name="connsiteY58" fmla="*/ 1908313 h 2693504"/>
              <a:gd name="connsiteX59" fmla="*/ 288235 w 3240157"/>
              <a:gd name="connsiteY59" fmla="*/ 1928191 h 2693504"/>
              <a:gd name="connsiteX60" fmla="*/ 268357 w 3240157"/>
              <a:gd name="connsiteY60" fmla="*/ 1958008 h 2693504"/>
              <a:gd name="connsiteX61" fmla="*/ 248478 w 3240157"/>
              <a:gd name="connsiteY61" fmla="*/ 1977887 h 2693504"/>
              <a:gd name="connsiteX62" fmla="*/ 208722 w 3240157"/>
              <a:gd name="connsiteY62" fmla="*/ 2037521 h 2693504"/>
              <a:gd name="connsiteX63" fmla="*/ 149087 w 3240157"/>
              <a:gd name="connsiteY63" fmla="*/ 2107095 h 2693504"/>
              <a:gd name="connsiteX64" fmla="*/ 119270 w 3240157"/>
              <a:gd name="connsiteY64" fmla="*/ 2166730 h 2693504"/>
              <a:gd name="connsiteX65" fmla="*/ 89452 w 3240157"/>
              <a:gd name="connsiteY65" fmla="*/ 2186608 h 2693504"/>
              <a:gd name="connsiteX66" fmla="*/ 59635 w 3240157"/>
              <a:gd name="connsiteY66" fmla="*/ 2286000 h 2693504"/>
              <a:gd name="connsiteX67" fmla="*/ 49696 w 3240157"/>
              <a:gd name="connsiteY67" fmla="*/ 2315817 h 2693504"/>
              <a:gd name="connsiteX68" fmla="*/ 29818 w 3240157"/>
              <a:gd name="connsiteY68" fmla="*/ 2415208 h 2693504"/>
              <a:gd name="connsiteX69" fmla="*/ 9939 w 3240157"/>
              <a:gd name="connsiteY69" fmla="*/ 2594113 h 2693504"/>
              <a:gd name="connsiteX70" fmla="*/ 0 w 3240157"/>
              <a:gd name="connsiteY70" fmla="*/ 2623930 h 2693504"/>
              <a:gd name="connsiteX71" fmla="*/ 9939 w 3240157"/>
              <a:gd name="connsiteY71" fmla="*/ 2653748 h 2693504"/>
              <a:gd name="connsiteX72" fmla="*/ 39757 w 3240157"/>
              <a:gd name="connsiteY72" fmla="*/ 2663687 h 2693504"/>
              <a:gd name="connsiteX73" fmla="*/ 69574 w 3240157"/>
              <a:gd name="connsiteY73" fmla="*/ 2693504 h 2693504"/>
              <a:gd name="connsiteX74" fmla="*/ 248478 w 3240157"/>
              <a:gd name="connsiteY74" fmla="*/ 2653748 h 2693504"/>
              <a:gd name="connsiteX75" fmla="*/ 268357 w 3240157"/>
              <a:gd name="connsiteY75" fmla="*/ 2633869 h 2693504"/>
              <a:gd name="connsiteX76" fmla="*/ 308113 w 3240157"/>
              <a:gd name="connsiteY76" fmla="*/ 2574235 h 2693504"/>
              <a:gd name="connsiteX77" fmla="*/ 318052 w 3240157"/>
              <a:gd name="connsiteY77" fmla="*/ 2544417 h 2693504"/>
              <a:gd name="connsiteX78" fmla="*/ 337931 w 3240157"/>
              <a:gd name="connsiteY78" fmla="*/ 2524539 h 2693504"/>
              <a:gd name="connsiteX79" fmla="*/ 347870 w 3240157"/>
              <a:gd name="connsiteY79" fmla="*/ 2484782 h 2693504"/>
              <a:gd name="connsiteX80" fmla="*/ 377687 w 3240157"/>
              <a:gd name="connsiteY80" fmla="*/ 2454965 h 2693504"/>
              <a:gd name="connsiteX81" fmla="*/ 397565 w 3240157"/>
              <a:gd name="connsiteY81" fmla="*/ 2425148 h 2693504"/>
              <a:gd name="connsiteX82" fmla="*/ 417444 w 3240157"/>
              <a:gd name="connsiteY82" fmla="*/ 2365513 h 2693504"/>
              <a:gd name="connsiteX83" fmla="*/ 427383 w 3240157"/>
              <a:gd name="connsiteY83" fmla="*/ 2335695 h 2693504"/>
              <a:gd name="connsiteX84" fmla="*/ 447261 w 3240157"/>
              <a:gd name="connsiteY84" fmla="*/ 2305878 h 2693504"/>
              <a:gd name="connsiteX85" fmla="*/ 457200 w 3240157"/>
              <a:gd name="connsiteY85" fmla="*/ 2276061 h 2693504"/>
              <a:gd name="connsiteX86" fmla="*/ 477078 w 3240157"/>
              <a:gd name="connsiteY86" fmla="*/ 2256182 h 2693504"/>
              <a:gd name="connsiteX87" fmla="*/ 516835 w 3240157"/>
              <a:gd name="connsiteY87" fmla="*/ 2196548 h 2693504"/>
              <a:gd name="connsiteX88" fmla="*/ 576470 w 3240157"/>
              <a:gd name="connsiteY88" fmla="*/ 2146852 h 2693504"/>
              <a:gd name="connsiteX89" fmla="*/ 646044 w 3240157"/>
              <a:gd name="connsiteY89" fmla="*/ 2097156 h 2693504"/>
              <a:gd name="connsiteX90" fmla="*/ 675861 w 3240157"/>
              <a:gd name="connsiteY90" fmla="*/ 2037521 h 2693504"/>
              <a:gd name="connsiteX91" fmla="*/ 715618 w 3240157"/>
              <a:gd name="connsiteY91" fmla="*/ 1958008 h 2693504"/>
              <a:gd name="connsiteX92" fmla="*/ 785191 w 3240157"/>
              <a:gd name="connsiteY92" fmla="*/ 1888435 h 2693504"/>
              <a:gd name="connsiteX93" fmla="*/ 834887 w 3240157"/>
              <a:gd name="connsiteY93" fmla="*/ 1838739 h 2693504"/>
              <a:gd name="connsiteX94" fmla="*/ 854765 w 3240157"/>
              <a:gd name="connsiteY94" fmla="*/ 1798982 h 2693504"/>
              <a:gd name="connsiteX95" fmla="*/ 874644 w 3240157"/>
              <a:gd name="connsiteY95" fmla="*/ 1779104 h 2693504"/>
              <a:gd name="connsiteX96" fmla="*/ 914400 w 3240157"/>
              <a:gd name="connsiteY96" fmla="*/ 1669774 h 2693504"/>
              <a:gd name="connsiteX97" fmla="*/ 974035 w 3240157"/>
              <a:gd name="connsiteY97" fmla="*/ 1610139 h 2693504"/>
              <a:gd name="connsiteX98" fmla="*/ 1023731 w 3240157"/>
              <a:gd name="connsiteY98" fmla="*/ 1560443 h 2693504"/>
              <a:gd name="connsiteX99" fmla="*/ 1053548 w 3240157"/>
              <a:gd name="connsiteY99" fmla="*/ 1530626 h 2693504"/>
              <a:gd name="connsiteX100" fmla="*/ 1093304 w 3240157"/>
              <a:gd name="connsiteY100" fmla="*/ 1470991 h 2693504"/>
              <a:gd name="connsiteX101" fmla="*/ 1113183 w 3240157"/>
              <a:gd name="connsiteY101" fmla="*/ 1451113 h 2693504"/>
              <a:gd name="connsiteX102" fmla="*/ 1192696 w 3240157"/>
              <a:gd name="connsiteY102" fmla="*/ 1351721 h 2693504"/>
              <a:gd name="connsiteX103" fmla="*/ 1232452 w 3240157"/>
              <a:gd name="connsiteY103" fmla="*/ 1331843 h 2693504"/>
              <a:gd name="connsiteX104" fmla="*/ 1401418 w 3240157"/>
              <a:gd name="connsiteY104" fmla="*/ 1202635 h 2693504"/>
              <a:gd name="connsiteX105" fmla="*/ 1431235 w 3240157"/>
              <a:gd name="connsiteY105" fmla="*/ 1192695 h 2693504"/>
              <a:gd name="connsiteX106" fmla="*/ 1470991 w 3240157"/>
              <a:gd name="connsiteY106" fmla="*/ 1182756 h 2693504"/>
              <a:gd name="connsiteX107" fmla="*/ 1490870 w 3240157"/>
              <a:gd name="connsiteY107" fmla="*/ 1162878 h 2693504"/>
              <a:gd name="connsiteX108" fmla="*/ 1520687 w 3240157"/>
              <a:gd name="connsiteY108" fmla="*/ 1152939 h 2693504"/>
              <a:gd name="connsiteX109" fmla="*/ 1530626 w 3240157"/>
              <a:gd name="connsiteY109" fmla="*/ 1123121 h 2693504"/>
              <a:gd name="connsiteX110" fmla="*/ 1600200 w 3240157"/>
              <a:gd name="connsiteY110" fmla="*/ 1053548 h 2693504"/>
              <a:gd name="connsiteX111" fmla="*/ 1620078 w 3240157"/>
              <a:gd name="connsiteY111" fmla="*/ 1023730 h 2693504"/>
              <a:gd name="connsiteX112" fmla="*/ 1659835 w 3240157"/>
              <a:gd name="connsiteY112" fmla="*/ 1003852 h 2693504"/>
              <a:gd name="connsiteX113" fmla="*/ 1699591 w 3240157"/>
              <a:gd name="connsiteY113" fmla="*/ 964095 h 2693504"/>
              <a:gd name="connsiteX114" fmla="*/ 1729409 w 3240157"/>
              <a:gd name="connsiteY114" fmla="*/ 944217 h 2693504"/>
              <a:gd name="connsiteX115" fmla="*/ 1779104 w 3240157"/>
              <a:gd name="connsiteY115" fmla="*/ 894521 h 2693504"/>
              <a:gd name="connsiteX116" fmla="*/ 1808922 w 3240157"/>
              <a:gd name="connsiteY116" fmla="*/ 864704 h 2693504"/>
              <a:gd name="connsiteX117" fmla="*/ 1858618 w 3240157"/>
              <a:gd name="connsiteY117" fmla="*/ 834887 h 2693504"/>
              <a:gd name="connsiteX118" fmla="*/ 1898374 w 3240157"/>
              <a:gd name="connsiteY118" fmla="*/ 815008 h 2693504"/>
              <a:gd name="connsiteX119" fmla="*/ 1928191 w 3240157"/>
              <a:gd name="connsiteY119" fmla="*/ 795130 h 2693504"/>
              <a:gd name="connsiteX120" fmla="*/ 1948070 w 3240157"/>
              <a:gd name="connsiteY120" fmla="*/ 775252 h 2693504"/>
              <a:gd name="connsiteX121" fmla="*/ 1977887 w 3240157"/>
              <a:gd name="connsiteY121" fmla="*/ 765313 h 2693504"/>
              <a:gd name="connsiteX122" fmla="*/ 2067339 w 3240157"/>
              <a:gd name="connsiteY122" fmla="*/ 715617 h 2693504"/>
              <a:gd name="connsiteX123" fmla="*/ 2087218 w 3240157"/>
              <a:gd name="connsiteY123" fmla="*/ 695739 h 2693504"/>
              <a:gd name="connsiteX124" fmla="*/ 2126974 w 3240157"/>
              <a:gd name="connsiteY124" fmla="*/ 665921 h 2693504"/>
              <a:gd name="connsiteX125" fmla="*/ 2156791 w 3240157"/>
              <a:gd name="connsiteY125" fmla="*/ 655982 h 2693504"/>
              <a:gd name="connsiteX126" fmla="*/ 2286000 w 3240157"/>
              <a:gd name="connsiteY126" fmla="*/ 646043 h 2693504"/>
              <a:gd name="connsiteX127" fmla="*/ 2405270 w 3240157"/>
              <a:gd name="connsiteY127" fmla="*/ 626165 h 2693504"/>
              <a:gd name="connsiteX128" fmla="*/ 2464904 w 3240157"/>
              <a:gd name="connsiteY128" fmla="*/ 616226 h 2693504"/>
              <a:gd name="connsiteX129" fmla="*/ 2504661 w 3240157"/>
              <a:gd name="connsiteY129" fmla="*/ 596348 h 2693504"/>
              <a:gd name="connsiteX130" fmla="*/ 2544418 w 3240157"/>
              <a:gd name="connsiteY130" fmla="*/ 586408 h 2693504"/>
              <a:gd name="connsiteX131" fmla="*/ 2574235 w 3240157"/>
              <a:gd name="connsiteY131" fmla="*/ 566530 h 2693504"/>
              <a:gd name="connsiteX132" fmla="*/ 2653748 w 3240157"/>
              <a:gd name="connsiteY132" fmla="*/ 546652 h 2693504"/>
              <a:gd name="connsiteX133" fmla="*/ 2693504 w 3240157"/>
              <a:gd name="connsiteY133" fmla="*/ 536713 h 2693504"/>
              <a:gd name="connsiteX134" fmla="*/ 2842591 w 3240157"/>
              <a:gd name="connsiteY134" fmla="*/ 526774 h 2693504"/>
              <a:gd name="connsiteX135" fmla="*/ 2902226 w 3240157"/>
              <a:gd name="connsiteY135" fmla="*/ 516835 h 2693504"/>
              <a:gd name="connsiteX136" fmla="*/ 2971800 w 3240157"/>
              <a:gd name="connsiteY136" fmla="*/ 506895 h 2693504"/>
              <a:gd name="connsiteX137" fmla="*/ 3011557 w 3240157"/>
              <a:gd name="connsiteY137" fmla="*/ 487017 h 2693504"/>
              <a:gd name="connsiteX138" fmla="*/ 3071191 w 3240157"/>
              <a:gd name="connsiteY138" fmla="*/ 447261 h 2693504"/>
              <a:gd name="connsiteX139" fmla="*/ 3091070 w 3240157"/>
              <a:gd name="connsiteY139" fmla="*/ 427382 h 2693504"/>
              <a:gd name="connsiteX140" fmla="*/ 3150704 w 3240157"/>
              <a:gd name="connsiteY140" fmla="*/ 387626 h 2693504"/>
              <a:gd name="connsiteX141" fmla="*/ 3210339 w 3240157"/>
              <a:gd name="connsiteY141" fmla="*/ 318052 h 2693504"/>
              <a:gd name="connsiteX142" fmla="*/ 3200400 w 3240157"/>
              <a:gd name="connsiteY142" fmla="*/ 49695 h 2693504"/>
              <a:gd name="connsiteX143" fmla="*/ 3180522 w 3240157"/>
              <a:gd name="connsiteY143" fmla="*/ 19878 h 269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240157" h="2693504">
                <a:moveTo>
                  <a:pt x="3240157" y="0"/>
                </a:moveTo>
                <a:cubicBezTo>
                  <a:pt x="3210339" y="3313"/>
                  <a:pt x="3180705" y="9939"/>
                  <a:pt x="3150704" y="9939"/>
                </a:cubicBezTo>
                <a:cubicBezTo>
                  <a:pt x="3137044" y="9939"/>
                  <a:pt x="3124608" y="0"/>
                  <a:pt x="3110948" y="0"/>
                </a:cubicBezTo>
                <a:cubicBezTo>
                  <a:pt x="3044604" y="0"/>
                  <a:pt x="2978426" y="6626"/>
                  <a:pt x="2912165" y="9939"/>
                </a:cubicBezTo>
                <a:cubicBezTo>
                  <a:pt x="2902226" y="13252"/>
                  <a:pt x="2892422" y="17000"/>
                  <a:pt x="2882348" y="19878"/>
                </a:cubicBezTo>
                <a:cubicBezTo>
                  <a:pt x="2869213" y="23631"/>
                  <a:pt x="2855550" y="25497"/>
                  <a:pt x="2842591" y="29817"/>
                </a:cubicBezTo>
                <a:cubicBezTo>
                  <a:pt x="2825665" y="35459"/>
                  <a:pt x="2809821" y="44053"/>
                  <a:pt x="2792896" y="49695"/>
                </a:cubicBezTo>
                <a:cubicBezTo>
                  <a:pt x="2768649" y="57778"/>
                  <a:pt x="2727087" y="64320"/>
                  <a:pt x="2703444" y="69574"/>
                </a:cubicBezTo>
                <a:cubicBezTo>
                  <a:pt x="2690109" y="72537"/>
                  <a:pt x="2677022" y="76550"/>
                  <a:pt x="2663687" y="79513"/>
                </a:cubicBezTo>
                <a:cubicBezTo>
                  <a:pt x="2647196" y="83178"/>
                  <a:pt x="2630289" y="85007"/>
                  <a:pt x="2613991" y="89452"/>
                </a:cubicBezTo>
                <a:cubicBezTo>
                  <a:pt x="2593776" y="94965"/>
                  <a:pt x="2574235" y="102704"/>
                  <a:pt x="2554357" y="109330"/>
                </a:cubicBezTo>
                <a:lnTo>
                  <a:pt x="2524539" y="119269"/>
                </a:lnTo>
                <a:cubicBezTo>
                  <a:pt x="2514600" y="122582"/>
                  <a:pt x="2504886" y="126667"/>
                  <a:pt x="2494722" y="129208"/>
                </a:cubicBezTo>
                <a:cubicBezTo>
                  <a:pt x="2438576" y="143245"/>
                  <a:pt x="2468360" y="136469"/>
                  <a:pt x="2405270" y="149087"/>
                </a:cubicBezTo>
                <a:cubicBezTo>
                  <a:pt x="2330409" y="198992"/>
                  <a:pt x="2425551" y="140395"/>
                  <a:pt x="2335696" y="178904"/>
                </a:cubicBezTo>
                <a:cubicBezTo>
                  <a:pt x="2324716" y="183609"/>
                  <a:pt x="2316250" y="192855"/>
                  <a:pt x="2305878" y="198782"/>
                </a:cubicBezTo>
                <a:cubicBezTo>
                  <a:pt x="2271484" y="218436"/>
                  <a:pt x="2269760" y="217448"/>
                  <a:pt x="2236304" y="228600"/>
                </a:cubicBezTo>
                <a:cubicBezTo>
                  <a:pt x="2127769" y="300957"/>
                  <a:pt x="2295096" y="194234"/>
                  <a:pt x="2166731" y="258417"/>
                </a:cubicBezTo>
                <a:cubicBezTo>
                  <a:pt x="2145362" y="269101"/>
                  <a:pt x="2126974" y="284922"/>
                  <a:pt x="2107096" y="298174"/>
                </a:cubicBezTo>
                <a:lnTo>
                  <a:pt x="2077278" y="318052"/>
                </a:lnTo>
                <a:lnTo>
                  <a:pt x="2047461" y="337930"/>
                </a:lnTo>
                <a:cubicBezTo>
                  <a:pt x="2031610" y="361708"/>
                  <a:pt x="2022118" y="380171"/>
                  <a:pt x="1997765" y="397565"/>
                </a:cubicBezTo>
                <a:cubicBezTo>
                  <a:pt x="1985709" y="406177"/>
                  <a:pt x="1970065" y="408831"/>
                  <a:pt x="1958009" y="417443"/>
                </a:cubicBezTo>
                <a:cubicBezTo>
                  <a:pt x="1946571" y="425613"/>
                  <a:pt x="1938863" y="438113"/>
                  <a:pt x="1928191" y="447261"/>
                </a:cubicBezTo>
                <a:cubicBezTo>
                  <a:pt x="1915614" y="458041"/>
                  <a:pt x="1901012" y="466298"/>
                  <a:pt x="1888435" y="477078"/>
                </a:cubicBezTo>
                <a:cubicBezTo>
                  <a:pt x="1877763" y="486225"/>
                  <a:pt x="1869416" y="497897"/>
                  <a:pt x="1858618" y="506895"/>
                </a:cubicBezTo>
                <a:cubicBezTo>
                  <a:pt x="1849441" y="514542"/>
                  <a:pt x="1837977" y="519127"/>
                  <a:pt x="1828800" y="526774"/>
                </a:cubicBezTo>
                <a:cubicBezTo>
                  <a:pt x="1818002" y="535772"/>
                  <a:pt x="1809781" y="547593"/>
                  <a:pt x="1798983" y="556591"/>
                </a:cubicBezTo>
                <a:cubicBezTo>
                  <a:pt x="1781372" y="571267"/>
                  <a:pt x="1749418" y="587772"/>
                  <a:pt x="1729409" y="596348"/>
                </a:cubicBezTo>
                <a:cubicBezTo>
                  <a:pt x="1719779" y="600475"/>
                  <a:pt x="1709530" y="602974"/>
                  <a:pt x="1699591" y="606287"/>
                </a:cubicBezTo>
                <a:cubicBezTo>
                  <a:pt x="1652339" y="637788"/>
                  <a:pt x="1681107" y="622387"/>
                  <a:pt x="1610139" y="646043"/>
                </a:cubicBezTo>
                <a:lnTo>
                  <a:pt x="1490870" y="685800"/>
                </a:lnTo>
                <a:cubicBezTo>
                  <a:pt x="1490869" y="685800"/>
                  <a:pt x="1431236" y="705677"/>
                  <a:pt x="1431235" y="705678"/>
                </a:cubicBezTo>
                <a:cubicBezTo>
                  <a:pt x="1421296" y="712304"/>
                  <a:pt x="1411789" y="719629"/>
                  <a:pt x="1401418" y="725556"/>
                </a:cubicBezTo>
                <a:cubicBezTo>
                  <a:pt x="1353015" y="753215"/>
                  <a:pt x="1366616" y="736129"/>
                  <a:pt x="1321904" y="775252"/>
                </a:cubicBezTo>
                <a:cubicBezTo>
                  <a:pt x="1307800" y="787593"/>
                  <a:pt x="1296252" y="802667"/>
                  <a:pt x="1282148" y="815008"/>
                </a:cubicBezTo>
                <a:cubicBezTo>
                  <a:pt x="1262421" y="832269"/>
                  <a:pt x="1234840" y="849860"/>
                  <a:pt x="1212574" y="864704"/>
                </a:cubicBezTo>
                <a:cubicBezTo>
                  <a:pt x="1205948" y="874643"/>
                  <a:pt x="1200470" y="885452"/>
                  <a:pt x="1192696" y="894521"/>
                </a:cubicBezTo>
                <a:cubicBezTo>
                  <a:pt x="1180499" y="908751"/>
                  <a:pt x="1163335" y="918684"/>
                  <a:pt x="1152939" y="934278"/>
                </a:cubicBezTo>
                <a:cubicBezTo>
                  <a:pt x="1146313" y="944217"/>
                  <a:pt x="1140835" y="955026"/>
                  <a:pt x="1133061" y="964095"/>
                </a:cubicBezTo>
                <a:cubicBezTo>
                  <a:pt x="1120864" y="978325"/>
                  <a:pt x="1093304" y="1003852"/>
                  <a:pt x="1093304" y="1003852"/>
                </a:cubicBezTo>
                <a:cubicBezTo>
                  <a:pt x="1074301" y="1060861"/>
                  <a:pt x="1096230" y="1009891"/>
                  <a:pt x="1063487" y="1053548"/>
                </a:cubicBezTo>
                <a:cubicBezTo>
                  <a:pt x="1049153" y="1072660"/>
                  <a:pt x="1040624" y="1096289"/>
                  <a:pt x="1023731" y="1113182"/>
                </a:cubicBezTo>
                <a:cubicBezTo>
                  <a:pt x="1001050" y="1135863"/>
                  <a:pt x="993723" y="1141316"/>
                  <a:pt x="974035" y="1172817"/>
                </a:cubicBezTo>
                <a:cubicBezTo>
                  <a:pt x="966182" y="1185381"/>
                  <a:pt x="961353" y="1199622"/>
                  <a:pt x="954157" y="1212574"/>
                </a:cubicBezTo>
                <a:cubicBezTo>
                  <a:pt x="944775" y="1229461"/>
                  <a:pt x="933430" y="1245224"/>
                  <a:pt x="924339" y="1262269"/>
                </a:cubicBezTo>
                <a:cubicBezTo>
                  <a:pt x="906908" y="1294952"/>
                  <a:pt x="891209" y="1328530"/>
                  <a:pt x="874644" y="1361661"/>
                </a:cubicBezTo>
                <a:cubicBezTo>
                  <a:pt x="844087" y="1422775"/>
                  <a:pt x="862973" y="1389105"/>
                  <a:pt x="815009" y="1461052"/>
                </a:cubicBezTo>
                <a:cubicBezTo>
                  <a:pt x="808383" y="1470991"/>
                  <a:pt x="803578" y="1482422"/>
                  <a:pt x="795131" y="1490869"/>
                </a:cubicBezTo>
                <a:lnTo>
                  <a:pt x="715618" y="1570382"/>
                </a:lnTo>
                <a:cubicBezTo>
                  <a:pt x="708992" y="1577008"/>
                  <a:pt x="703536" y="1585063"/>
                  <a:pt x="695739" y="1590261"/>
                </a:cubicBezTo>
                <a:cubicBezTo>
                  <a:pt x="675861" y="1603513"/>
                  <a:pt x="652997" y="1613123"/>
                  <a:pt x="636104" y="1630017"/>
                </a:cubicBezTo>
                <a:cubicBezTo>
                  <a:pt x="598879" y="1667243"/>
                  <a:pt x="619622" y="1655390"/>
                  <a:pt x="576470" y="1669774"/>
                </a:cubicBezTo>
                <a:cubicBezTo>
                  <a:pt x="557981" y="1688262"/>
                  <a:pt x="551849" y="1696993"/>
                  <a:pt x="526774" y="1709530"/>
                </a:cubicBezTo>
                <a:cubicBezTo>
                  <a:pt x="517403" y="1714215"/>
                  <a:pt x="506896" y="1716156"/>
                  <a:pt x="496957" y="1719469"/>
                </a:cubicBezTo>
                <a:cubicBezTo>
                  <a:pt x="431950" y="1784476"/>
                  <a:pt x="541768" y="1672784"/>
                  <a:pt x="447261" y="1779104"/>
                </a:cubicBezTo>
                <a:cubicBezTo>
                  <a:pt x="447259" y="1779107"/>
                  <a:pt x="378351" y="1848013"/>
                  <a:pt x="367748" y="1858617"/>
                </a:cubicBezTo>
                <a:lnTo>
                  <a:pt x="337931" y="1888435"/>
                </a:lnTo>
                <a:cubicBezTo>
                  <a:pt x="331305" y="1895061"/>
                  <a:pt x="325849" y="1903115"/>
                  <a:pt x="318052" y="1908313"/>
                </a:cubicBezTo>
                <a:lnTo>
                  <a:pt x="288235" y="1928191"/>
                </a:lnTo>
                <a:cubicBezTo>
                  <a:pt x="281609" y="1938130"/>
                  <a:pt x="275819" y="1948680"/>
                  <a:pt x="268357" y="1958008"/>
                </a:cubicBezTo>
                <a:cubicBezTo>
                  <a:pt x="262503" y="1965326"/>
                  <a:pt x="254101" y="1970390"/>
                  <a:pt x="248478" y="1977887"/>
                </a:cubicBezTo>
                <a:cubicBezTo>
                  <a:pt x="234144" y="1996999"/>
                  <a:pt x="225615" y="2020628"/>
                  <a:pt x="208722" y="2037521"/>
                </a:cubicBezTo>
                <a:cubicBezTo>
                  <a:pt x="160518" y="2085725"/>
                  <a:pt x="179361" y="2061684"/>
                  <a:pt x="149087" y="2107095"/>
                </a:cubicBezTo>
                <a:cubicBezTo>
                  <a:pt x="141004" y="2131346"/>
                  <a:pt x="138537" y="2147463"/>
                  <a:pt x="119270" y="2166730"/>
                </a:cubicBezTo>
                <a:cubicBezTo>
                  <a:pt x="110823" y="2175177"/>
                  <a:pt x="99391" y="2179982"/>
                  <a:pt x="89452" y="2186608"/>
                </a:cubicBezTo>
                <a:cubicBezTo>
                  <a:pt x="42211" y="2328333"/>
                  <a:pt x="89678" y="2180847"/>
                  <a:pt x="59635" y="2286000"/>
                </a:cubicBezTo>
                <a:cubicBezTo>
                  <a:pt x="56757" y="2296074"/>
                  <a:pt x="52052" y="2305609"/>
                  <a:pt x="49696" y="2315817"/>
                </a:cubicBezTo>
                <a:cubicBezTo>
                  <a:pt x="42099" y="2348738"/>
                  <a:pt x="29818" y="2415208"/>
                  <a:pt x="29818" y="2415208"/>
                </a:cubicBezTo>
                <a:cubicBezTo>
                  <a:pt x="24737" y="2476172"/>
                  <a:pt x="23136" y="2534724"/>
                  <a:pt x="9939" y="2594113"/>
                </a:cubicBezTo>
                <a:cubicBezTo>
                  <a:pt x="7666" y="2604340"/>
                  <a:pt x="3313" y="2613991"/>
                  <a:pt x="0" y="2623930"/>
                </a:cubicBezTo>
                <a:cubicBezTo>
                  <a:pt x="3313" y="2633869"/>
                  <a:pt x="2531" y="2646340"/>
                  <a:pt x="9939" y="2653748"/>
                </a:cubicBezTo>
                <a:cubicBezTo>
                  <a:pt x="17347" y="2661156"/>
                  <a:pt x="31040" y="2657876"/>
                  <a:pt x="39757" y="2663687"/>
                </a:cubicBezTo>
                <a:cubicBezTo>
                  <a:pt x="51452" y="2671484"/>
                  <a:pt x="59635" y="2683565"/>
                  <a:pt x="69574" y="2693504"/>
                </a:cubicBezTo>
                <a:cubicBezTo>
                  <a:pt x="170454" y="2680053"/>
                  <a:pt x="191253" y="2699529"/>
                  <a:pt x="248478" y="2653748"/>
                </a:cubicBezTo>
                <a:cubicBezTo>
                  <a:pt x="255796" y="2647894"/>
                  <a:pt x="262734" y="2641366"/>
                  <a:pt x="268357" y="2633869"/>
                </a:cubicBezTo>
                <a:cubicBezTo>
                  <a:pt x="282691" y="2614757"/>
                  <a:pt x="308113" y="2574235"/>
                  <a:pt x="308113" y="2574235"/>
                </a:cubicBezTo>
                <a:cubicBezTo>
                  <a:pt x="311426" y="2564296"/>
                  <a:pt x="312662" y="2553401"/>
                  <a:pt x="318052" y="2544417"/>
                </a:cubicBezTo>
                <a:cubicBezTo>
                  <a:pt x="322873" y="2536382"/>
                  <a:pt x="333740" y="2532920"/>
                  <a:pt x="337931" y="2524539"/>
                </a:cubicBezTo>
                <a:cubicBezTo>
                  <a:pt x="344040" y="2512321"/>
                  <a:pt x="341093" y="2496642"/>
                  <a:pt x="347870" y="2484782"/>
                </a:cubicBezTo>
                <a:cubicBezTo>
                  <a:pt x="354844" y="2472578"/>
                  <a:pt x="368689" y="2465763"/>
                  <a:pt x="377687" y="2454965"/>
                </a:cubicBezTo>
                <a:cubicBezTo>
                  <a:pt x="385334" y="2445788"/>
                  <a:pt x="390939" y="2435087"/>
                  <a:pt x="397565" y="2425148"/>
                </a:cubicBezTo>
                <a:lnTo>
                  <a:pt x="417444" y="2365513"/>
                </a:lnTo>
                <a:cubicBezTo>
                  <a:pt x="420757" y="2355574"/>
                  <a:pt x="421571" y="2344412"/>
                  <a:pt x="427383" y="2335695"/>
                </a:cubicBezTo>
                <a:cubicBezTo>
                  <a:pt x="434009" y="2325756"/>
                  <a:pt x="441919" y="2316562"/>
                  <a:pt x="447261" y="2305878"/>
                </a:cubicBezTo>
                <a:cubicBezTo>
                  <a:pt x="451946" y="2296507"/>
                  <a:pt x="451810" y="2285045"/>
                  <a:pt x="457200" y="2276061"/>
                </a:cubicBezTo>
                <a:cubicBezTo>
                  <a:pt x="462021" y="2268026"/>
                  <a:pt x="471455" y="2263679"/>
                  <a:pt x="477078" y="2256182"/>
                </a:cubicBezTo>
                <a:cubicBezTo>
                  <a:pt x="491412" y="2237070"/>
                  <a:pt x="496957" y="2209801"/>
                  <a:pt x="516835" y="2196548"/>
                </a:cubicBezTo>
                <a:cubicBezTo>
                  <a:pt x="582739" y="2152610"/>
                  <a:pt x="509504" y="2204251"/>
                  <a:pt x="576470" y="2146852"/>
                </a:cubicBezTo>
                <a:cubicBezTo>
                  <a:pt x="598044" y="2128360"/>
                  <a:pt x="622446" y="2112888"/>
                  <a:pt x="646044" y="2097156"/>
                </a:cubicBezTo>
                <a:cubicBezTo>
                  <a:pt x="666197" y="2036697"/>
                  <a:pt x="642833" y="2098072"/>
                  <a:pt x="675861" y="2037521"/>
                </a:cubicBezTo>
                <a:cubicBezTo>
                  <a:pt x="690051" y="2011506"/>
                  <a:pt x="694664" y="1978962"/>
                  <a:pt x="715618" y="1958008"/>
                </a:cubicBezTo>
                <a:cubicBezTo>
                  <a:pt x="738809" y="1934817"/>
                  <a:pt x="766998" y="1915724"/>
                  <a:pt x="785191" y="1888435"/>
                </a:cubicBezTo>
                <a:cubicBezTo>
                  <a:pt x="811696" y="1848678"/>
                  <a:pt x="795131" y="1865243"/>
                  <a:pt x="834887" y="1838739"/>
                </a:cubicBezTo>
                <a:cubicBezTo>
                  <a:pt x="841513" y="1825487"/>
                  <a:pt x="846546" y="1811310"/>
                  <a:pt x="854765" y="1798982"/>
                </a:cubicBezTo>
                <a:cubicBezTo>
                  <a:pt x="859963" y="1791185"/>
                  <a:pt x="870453" y="1787485"/>
                  <a:pt x="874644" y="1779104"/>
                </a:cubicBezTo>
                <a:cubicBezTo>
                  <a:pt x="882524" y="1763345"/>
                  <a:pt x="901760" y="1687154"/>
                  <a:pt x="914400" y="1669774"/>
                </a:cubicBezTo>
                <a:cubicBezTo>
                  <a:pt x="930935" y="1647039"/>
                  <a:pt x="954157" y="1630017"/>
                  <a:pt x="974035" y="1610139"/>
                </a:cubicBezTo>
                <a:lnTo>
                  <a:pt x="1023731" y="1560443"/>
                </a:lnTo>
                <a:cubicBezTo>
                  <a:pt x="1033670" y="1550504"/>
                  <a:pt x="1045751" y="1542321"/>
                  <a:pt x="1053548" y="1530626"/>
                </a:cubicBezTo>
                <a:cubicBezTo>
                  <a:pt x="1066800" y="1510748"/>
                  <a:pt x="1076410" y="1487884"/>
                  <a:pt x="1093304" y="1470991"/>
                </a:cubicBezTo>
                <a:cubicBezTo>
                  <a:pt x="1099930" y="1464365"/>
                  <a:pt x="1107560" y="1458610"/>
                  <a:pt x="1113183" y="1451113"/>
                </a:cubicBezTo>
                <a:cubicBezTo>
                  <a:pt x="1130038" y="1428639"/>
                  <a:pt x="1162166" y="1366986"/>
                  <a:pt x="1192696" y="1351721"/>
                </a:cubicBezTo>
                <a:cubicBezTo>
                  <a:pt x="1205948" y="1345095"/>
                  <a:pt x="1220683" y="1340843"/>
                  <a:pt x="1232452" y="1331843"/>
                </a:cubicBezTo>
                <a:cubicBezTo>
                  <a:pt x="1334036" y="1254161"/>
                  <a:pt x="1321423" y="1236919"/>
                  <a:pt x="1401418" y="1202635"/>
                </a:cubicBezTo>
                <a:cubicBezTo>
                  <a:pt x="1411048" y="1198508"/>
                  <a:pt x="1421161" y="1195573"/>
                  <a:pt x="1431235" y="1192695"/>
                </a:cubicBezTo>
                <a:cubicBezTo>
                  <a:pt x="1444369" y="1188942"/>
                  <a:pt x="1457739" y="1186069"/>
                  <a:pt x="1470991" y="1182756"/>
                </a:cubicBezTo>
                <a:cubicBezTo>
                  <a:pt x="1477617" y="1176130"/>
                  <a:pt x="1482835" y="1167699"/>
                  <a:pt x="1490870" y="1162878"/>
                </a:cubicBezTo>
                <a:cubicBezTo>
                  <a:pt x="1499854" y="1157488"/>
                  <a:pt x="1513279" y="1160347"/>
                  <a:pt x="1520687" y="1152939"/>
                </a:cubicBezTo>
                <a:cubicBezTo>
                  <a:pt x="1528095" y="1145531"/>
                  <a:pt x="1524081" y="1131302"/>
                  <a:pt x="1530626" y="1123121"/>
                </a:cubicBezTo>
                <a:cubicBezTo>
                  <a:pt x="1551114" y="1097511"/>
                  <a:pt x="1582008" y="1080837"/>
                  <a:pt x="1600200" y="1053548"/>
                </a:cubicBezTo>
                <a:cubicBezTo>
                  <a:pt x="1606826" y="1043609"/>
                  <a:pt x="1610901" y="1031377"/>
                  <a:pt x="1620078" y="1023730"/>
                </a:cubicBezTo>
                <a:cubicBezTo>
                  <a:pt x="1631460" y="1014245"/>
                  <a:pt x="1646583" y="1010478"/>
                  <a:pt x="1659835" y="1003852"/>
                </a:cubicBezTo>
                <a:cubicBezTo>
                  <a:pt x="1673087" y="990600"/>
                  <a:pt x="1685361" y="976292"/>
                  <a:pt x="1699591" y="964095"/>
                </a:cubicBezTo>
                <a:cubicBezTo>
                  <a:pt x="1708661" y="956321"/>
                  <a:pt x="1720419" y="952083"/>
                  <a:pt x="1729409" y="944217"/>
                </a:cubicBezTo>
                <a:cubicBezTo>
                  <a:pt x="1747039" y="928790"/>
                  <a:pt x="1762539" y="911086"/>
                  <a:pt x="1779104" y="894521"/>
                </a:cubicBezTo>
                <a:cubicBezTo>
                  <a:pt x="1789043" y="884582"/>
                  <a:pt x="1796869" y="871936"/>
                  <a:pt x="1808922" y="864704"/>
                </a:cubicBezTo>
                <a:cubicBezTo>
                  <a:pt x="1825487" y="854765"/>
                  <a:pt x="1841731" y="844269"/>
                  <a:pt x="1858618" y="834887"/>
                </a:cubicBezTo>
                <a:cubicBezTo>
                  <a:pt x="1871570" y="827692"/>
                  <a:pt x="1885510" y="822359"/>
                  <a:pt x="1898374" y="815008"/>
                </a:cubicBezTo>
                <a:cubicBezTo>
                  <a:pt x="1908745" y="809081"/>
                  <a:pt x="1918863" y="802592"/>
                  <a:pt x="1928191" y="795130"/>
                </a:cubicBezTo>
                <a:cubicBezTo>
                  <a:pt x="1935508" y="789276"/>
                  <a:pt x="1940035" y="780073"/>
                  <a:pt x="1948070" y="775252"/>
                </a:cubicBezTo>
                <a:cubicBezTo>
                  <a:pt x="1957054" y="769862"/>
                  <a:pt x="1968729" y="770401"/>
                  <a:pt x="1977887" y="765313"/>
                </a:cubicBezTo>
                <a:cubicBezTo>
                  <a:pt x="2080415" y="708353"/>
                  <a:pt x="1999871" y="738106"/>
                  <a:pt x="2067339" y="715617"/>
                </a:cubicBezTo>
                <a:cubicBezTo>
                  <a:pt x="2073965" y="708991"/>
                  <a:pt x="2080019" y="701738"/>
                  <a:pt x="2087218" y="695739"/>
                </a:cubicBezTo>
                <a:cubicBezTo>
                  <a:pt x="2099944" y="685134"/>
                  <a:pt x="2112591" y="674140"/>
                  <a:pt x="2126974" y="665921"/>
                </a:cubicBezTo>
                <a:cubicBezTo>
                  <a:pt x="2136070" y="660723"/>
                  <a:pt x="2146395" y="657281"/>
                  <a:pt x="2156791" y="655982"/>
                </a:cubicBezTo>
                <a:cubicBezTo>
                  <a:pt x="2199654" y="650624"/>
                  <a:pt x="2242930" y="649356"/>
                  <a:pt x="2286000" y="646043"/>
                </a:cubicBezTo>
                <a:lnTo>
                  <a:pt x="2405270" y="626165"/>
                </a:lnTo>
                <a:lnTo>
                  <a:pt x="2464904" y="616226"/>
                </a:lnTo>
                <a:cubicBezTo>
                  <a:pt x="2478156" y="609600"/>
                  <a:pt x="2490788" y="601550"/>
                  <a:pt x="2504661" y="596348"/>
                </a:cubicBezTo>
                <a:cubicBezTo>
                  <a:pt x="2517451" y="591552"/>
                  <a:pt x="2531862" y="591789"/>
                  <a:pt x="2544418" y="586408"/>
                </a:cubicBezTo>
                <a:cubicBezTo>
                  <a:pt x="2555397" y="581702"/>
                  <a:pt x="2563551" y="571872"/>
                  <a:pt x="2574235" y="566530"/>
                </a:cubicBezTo>
                <a:cubicBezTo>
                  <a:pt x="2595548" y="555873"/>
                  <a:pt x="2633334" y="551188"/>
                  <a:pt x="2653748" y="546652"/>
                </a:cubicBezTo>
                <a:cubicBezTo>
                  <a:pt x="2667083" y="543689"/>
                  <a:pt x="2679919" y="538143"/>
                  <a:pt x="2693504" y="536713"/>
                </a:cubicBezTo>
                <a:cubicBezTo>
                  <a:pt x="2743036" y="531499"/>
                  <a:pt x="2792895" y="530087"/>
                  <a:pt x="2842591" y="526774"/>
                </a:cubicBezTo>
                <a:lnTo>
                  <a:pt x="2902226" y="516835"/>
                </a:lnTo>
                <a:cubicBezTo>
                  <a:pt x="2925380" y="513273"/>
                  <a:pt x="2949199" y="513059"/>
                  <a:pt x="2971800" y="506895"/>
                </a:cubicBezTo>
                <a:cubicBezTo>
                  <a:pt x="2986094" y="502996"/>
                  <a:pt x="2998305" y="493643"/>
                  <a:pt x="3011557" y="487017"/>
                </a:cubicBezTo>
                <a:cubicBezTo>
                  <a:pt x="3087380" y="411194"/>
                  <a:pt x="2999270" y="490414"/>
                  <a:pt x="3071191" y="447261"/>
                </a:cubicBezTo>
                <a:cubicBezTo>
                  <a:pt x="3079227" y="442440"/>
                  <a:pt x="3083573" y="433005"/>
                  <a:pt x="3091070" y="427382"/>
                </a:cubicBezTo>
                <a:cubicBezTo>
                  <a:pt x="3110182" y="413048"/>
                  <a:pt x="3133811" y="404519"/>
                  <a:pt x="3150704" y="387626"/>
                </a:cubicBezTo>
                <a:cubicBezTo>
                  <a:pt x="3198908" y="339422"/>
                  <a:pt x="3180065" y="363463"/>
                  <a:pt x="3210339" y="318052"/>
                </a:cubicBezTo>
                <a:cubicBezTo>
                  <a:pt x="3207026" y="228600"/>
                  <a:pt x="3206354" y="139010"/>
                  <a:pt x="3200400" y="49695"/>
                </a:cubicBezTo>
                <a:cubicBezTo>
                  <a:pt x="3198203" y="16735"/>
                  <a:pt x="3198158" y="19878"/>
                  <a:pt x="3180522" y="19878"/>
                </a:cubicBezTo>
              </a:path>
            </a:pathLst>
          </a:cu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84FB81-3CD5-AD5B-9680-D2CADB318AB0}"/>
              </a:ext>
            </a:extLst>
          </p:cNvPr>
          <p:cNvCxnSpPr>
            <a:stCxn id="14" idx="1"/>
          </p:cNvCxnSpPr>
          <p:nvPr/>
        </p:nvCxnSpPr>
        <p:spPr>
          <a:xfrm flipH="1">
            <a:off x="7991061" y="1932007"/>
            <a:ext cx="1447104" cy="3594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79748E3-6552-5D66-47ED-46920D71F49B}"/>
              </a:ext>
            </a:extLst>
          </p:cNvPr>
          <p:cNvSpPr/>
          <p:nvPr/>
        </p:nvSpPr>
        <p:spPr>
          <a:xfrm rot="19499838">
            <a:off x="5751533" y="3037625"/>
            <a:ext cx="4001929" cy="273135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B83DCF-0742-1F17-3963-0C3AA5F7224F}"/>
              </a:ext>
            </a:extLst>
          </p:cNvPr>
          <p:cNvSpPr txBox="1"/>
          <p:nvPr/>
        </p:nvSpPr>
        <p:spPr>
          <a:xfrm>
            <a:off x="9475151" y="2634484"/>
            <a:ext cx="2235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Morehead-only view periods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E84EB1D-5846-C2C8-BE46-42A69F75EAA2}"/>
              </a:ext>
            </a:extLst>
          </p:cNvPr>
          <p:cNvCxnSpPr>
            <a:cxnSpLocks/>
          </p:cNvCxnSpPr>
          <p:nvPr/>
        </p:nvCxnSpPr>
        <p:spPr>
          <a:xfrm flipH="1" flipV="1">
            <a:off x="8714613" y="2772964"/>
            <a:ext cx="836096" cy="2025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7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  <p:bldP spid="18" grpId="0"/>
      <p:bldP spid="23" grpId="0" animBg="1"/>
      <p:bldP spid="17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F405F7-10CA-EA6E-762A-9018BADC9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074615"/>
            <a:ext cx="5558672" cy="5308515"/>
          </a:xfrm>
        </p:spPr>
        <p:txBody>
          <a:bodyPr/>
          <a:lstStyle/>
          <a:p>
            <a:r>
              <a:rPr lang="en-US" dirty="0"/>
              <a:t>Longitude </a:t>
            </a:r>
            <a:r>
              <a:rPr lang="en-US" dirty="0" err="1"/>
              <a:t>Libration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Caused by varying speeds of the moon due to its eccentric orbit</a:t>
            </a:r>
          </a:p>
          <a:p>
            <a:pPr lvl="1"/>
            <a:r>
              <a:rPr lang="en-US" dirty="0"/>
              <a:t>Causes the moon to wiggle +/‑7.5deg East/West</a:t>
            </a:r>
          </a:p>
          <a:p>
            <a:r>
              <a:rPr lang="en-US" dirty="0"/>
              <a:t>Latitude </a:t>
            </a:r>
            <a:r>
              <a:rPr lang="en-US" dirty="0" err="1"/>
              <a:t>Libration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Caused by a 6.7° misalignment of the Moon’s rotation axis to its orbital plane</a:t>
            </a:r>
          </a:p>
          <a:p>
            <a:pPr lvl="1"/>
            <a:r>
              <a:rPr lang="en-US" dirty="0"/>
              <a:t>Causes a 6.7° wiggle North/South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Allows for 59% of the lunar surface to be visible from Earth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5D186E-0711-CBB8-1452-54D5C08D5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</a:t>
            </a:r>
            <a:r>
              <a:rPr lang="en-US" dirty="0" err="1"/>
              <a:t>Libration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62AF7-55F8-6B8F-17DE-5DE479393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7BDF5-46EB-A6D3-84B9-B8D71CCF7D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16</a:t>
            </a:fld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C310B-3081-6D6C-0C71-59A49616E87D}"/>
              </a:ext>
            </a:extLst>
          </p:cNvPr>
          <p:cNvSpPr txBox="1"/>
          <p:nvPr/>
        </p:nvSpPr>
        <p:spPr>
          <a:xfrm>
            <a:off x="7252615" y="6562706"/>
            <a:ext cx="43045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en.wikipedia.org</a:t>
            </a:r>
            <a:r>
              <a:rPr lang="en-US" sz="800" dirty="0"/>
              <a:t>/wiki/</a:t>
            </a:r>
            <a:r>
              <a:rPr lang="en-US" sz="800" dirty="0" err="1"/>
              <a:t>Tidal_locking</a:t>
            </a:r>
            <a:r>
              <a:rPr lang="en-US" sz="800" dirty="0"/>
              <a:t>#/media/File:Lunation_animation_April_2007.gif</a:t>
            </a: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E493828B-DC54-93AE-8E4B-405D4A1A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01" y="1004513"/>
            <a:ext cx="5820160" cy="558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47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202389-F398-1089-B232-E905C03A7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74615"/>
            <a:ext cx="3805287" cy="5308515"/>
          </a:xfrm>
        </p:spPr>
        <p:txBody>
          <a:bodyPr>
            <a:normAutofit/>
          </a:bodyPr>
          <a:lstStyle/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GREEN: Theoretical extent of visible lunar surface (in green) due to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libration</a:t>
            </a:r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YELLOW: extent of the visible lunar surface without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libration</a:t>
            </a:r>
            <a:b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CC955D-DDE2-92C6-CC25-43A0E58EA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Libration</a:t>
            </a:r>
            <a:r>
              <a:rPr lang="en-US" dirty="0"/>
              <a:t> effect on visible area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BDE2B-C903-F1FE-9D6A-5429B36F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375E6-766F-5FD9-C513-B82F4CE450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17</a:t>
            </a:fld>
            <a:endParaRPr lang="uk-UA" dirty="0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BB52949C-D5A1-6233-D551-8D216B410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10475" r="3624" b="6925"/>
          <a:stretch/>
        </p:blipFill>
        <p:spPr bwMode="auto">
          <a:xfrm>
            <a:off x="3959257" y="1144477"/>
            <a:ext cx="7824247" cy="501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548EE-C004-E787-2742-9B65F7597747}"/>
              </a:ext>
            </a:extLst>
          </p:cNvPr>
          <p:cNvSpPr txBox="1"/>
          <p:nvPr/>
        </p:nvSpPr>
        <p:spPr>
          <a:xfrm>
            <a:off x="5776036" y="6114813"/>
            <a:ext cx="46313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en.wikipedia.org</a:t>
            </a:r>
            <a:r>
              <a:rPr lang="en-US" sz="1050" dirty="0"/>
              <a:t>/wiki/</a:t>
            </a:r>
            <a:r>
              <a:rPr lang="en-US" sz="1050" dirty="0" err="1"/>
              <a:t>Libration</a:t>
            </a:r>
            <a:r>
              <a:rPr lang="en-US" sz="1050" dirty="0"/>
              <a:t>#/media/</a:t>
            </a:r>
            <a:r>
              <a:rPr lang="en-US" sz="1050" dirty="0" err="1"/>
              <a:t>File:MoonVisibleLibration.jpg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73166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300443-63C2-0DE8-D69E-79E00C71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it together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04F94-BF68-B6FD-375A-CAB828CD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6D70-5927-2164-9FC4-3AC263CD19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18</a:t>
            </a:fld>
            <a:endParaRPr lang="uk-UA" dirty="0"/>
          </a:p>
        </p:txBody>
      </p:sp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9373658D-F17F-9D42-8BBD-3095E85556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17" y="1002515"/>
            <a:ext cx="5837243" cy="58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D594F-D6E6-70F7-CCB9-62A77FA03A34}"/>
              </a:ext>
            </a:extLst>
          </p:cNvPr>
          <p:cNvSpPr txBox="1"/>
          <p:nvPr/>
        </p:nvSpPr>
        <p:spPr>
          <a:xfrm>
            <a:off x="9057286" y="6145455"/>
            <a:ext cx="3134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https://</a:t>
            </a:r>
            <a:r>
              <a:rPr lang="en-US" sz="700" dirty="0" err="1"/>
              <a:t>en.wikipedia.org</a:t>
            </a:r>
            <a:r>
              <a:rPr lang="en-US" sz="700" dirty="0"/>
              <a:t>/wiki/</a:t>
            </a:r>
            <a:r>
              <a:rPr lang="en-US" sz="700" dirty="0" err="1"/>
              <a:t>Lunar_phase</a:t>
            </a:r>
            <a:r>
              <a:rPr lang="en-US" sz="700" dirty="0"/>
              <a:t>#/media/File:Lunar_libration_with_phase_Oct_2007_(</a:t>
            </a:r>
            <a:r>
              <a:rPr lang="en-US" sz="700" dirty="0" err="1"/>
              <a:t>continuous_loop</a:t>
            </a:r>
            <a:r>
              <a:rPr lang="en-US" sz="700" dirty="0"/>
              <a:t>).gif</a:t>
            </a:r>
          </a:p>
        </p:txBody>
      </p:sp>
    </p:spTree>
    <p:extLst>
      <p:ext uri="{BB962C8B-B14F-4D97-AF65-F5344CB8AC3E}">
        <p14:creationId xmlns:p14="http://schemas.microsoft.com/office/powerpoint/2010/main" val="1508855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65ECBC-777F-9027-522F-B6C8DECED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Selenographic</a:t>
            </a:r>
            <a:r>
              <a:rPr lang="en-US" dirty="0"/>
              <a:t> Coordinate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02A8B-E625-966E-A28D-096119117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8B6EA-E12D-9242-0298-0C6FF6C9B7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19</a:t>
            </a:fld>
            <a:endParaRPr lang="uk-UA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855B7A6D-19F8-0BC1-7117-EA5651AEC3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547" y="1144632"/>
            <a:ext cx="5308600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F3BC50-BB2C-0AD9-AA17-5913D6E137D0}"/>
              </a:ext>
            </a:extLst>
          </p:cNvPr>
          <p:cNvSpPr txBox="1"/>
          <p:nvPr/>
        </p:nvSpPr>
        <p:spPr>
          <a:xfrm>
            <a:off x="6777397" y="6442656"/>
            <a:ext cx="39388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en.wikipedia.org</a:t>
            </a:r>
            <a:r>
              <a:rPr lang="en-US" sz="1050" dirty="0"/>
              <a:t>/wiki/</a:t>
            </a:r>
            <a:r>
              <a:rPr lang="en-US" sz="1050" dirty="0" err="1"/>
              <a:t>Selenographic_coordinate_system</a:t>
            </a:r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40561-D87A-A996-6CD7-206E5DB3EE8E}"/>
              </a:ext>
            </a:extLst>
          </p:cNvPr>
          <p:cNvSpPr txBox="1"/>
          <p:nvPr/>
        </p:nvSpPr>
        <p:spPr>
          <a:xfrm>
            <a:off x="345058" y="1311215"/>
            <a:ext cx="567067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Comparable to Earth’s Latitude and Longitude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(0°, 0°) is roughly at the center of the moon disk as seen from Earth</a:t>
            </a:r>
          </a:p>
        </p:txBody>
      </p:sp>
    </p:spTree>
    <p:extLst>
      <p:ext uri="{BB962C8B-B14F-4D97-AF65-F5344CB8AC3E}">
        <p14:creationId xmlns:p14="http://schemas.microsoft.com/office/powerpoint/2010/main" val="437429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122B9-D81A-49E6-AD6B-971C8DF04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Lunar Phases, periods, tidal locking, and more!</a:t>
            </a:r>
          </a:p>
          <a:p>
            <a:r>
              <a:rPr lang="en-US" dirty="0" err="1"/>
              <a:t>Librations</a:t>
            </a:r>
            <a:r>
              <a:rPr lang="en-US" dirty="0"/>
              <a:t> (not libations)</a:t>
            </a:r>
          </a:p>
          <a:p>
            <a:r>
              <a:rPr lang="en-US" dirty="0"/>
              <a:t>Earth Phases</a:t>
            </a:r>
          </a:p>
          <a:p>
            <a:r>
              <a:rPr lang="en-US" dirty="0"/>
              <a:t>Reiner Gamma – where and…when?</a:t>
            </a:r>
          </a:p>
          <a:p>
            <a:r>
              <a:rPr lang="en-US" dirty="0"/>
              <a:t>Implications for Operations</a:t>
            </a:r>
          </a:p>
          <a:p>
            <a:r>
              <a:rPr lang="en-US"/>
              <a:t>Imagination time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86400C-59F3-45AA-B4B0-049933AF2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85B47-CE26-4024-95BB-E9DC67358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E1F76-30BB-4BF8-BBD1-ED4D72683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0255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7923CA-3B64-2BA9-6E64-99669B4C4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the Earth look like from the moon?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995F4E-14A1-9B04-D9B8-1A8FF30D9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 Phases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2D942-7F53-141E-0452-138F0F73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B5DEA-C445-A00C-9C27-AF257456D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20</a:t>
            </a:fld>
            <a:endParaRPr lang="uk-UA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89A0B68-7C3D-E637-2501-2D32E8DD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1" y="2571309"/>
            <a:ext cx="4478112" cy="29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E5D0ED-F1E7-8870-E77B-F773A0B72B03}"/>
              </a:ext>
            </a:extLst>
          </p:cNvPr>
          <p:cNvSpPr txBox="1"/>
          <p:nvPr/>
        </p:nvSpPr>
        <p:spPr>
          <a:xfrm>
            <a:off x="287451" y="5574274"/>
            <a:ext cx="3626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Apollo 8 “Earthrise” taken by Frank Borman</a:t>
            </a:r>
          </a:p>
        </p:txBody>
      </p:sp>
      <p:pic>
        <p:nvPicPr>
          <p:cNvPr id="9220" name="Picture 4" descr="Earthrise from Kaguya spacecraft.">
            <a:extLst>
              <a:ext uri="{FF2B5EF4-FFF2-40B4-BE49-F238E27FC236}">
                <a16:creationId xmlns:a16="http://schemas.microsoft.com/office/drawing/2014/main" id="{BF31B819-AFD8-68A3-A456-6638CFB9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1016327"/>
            <a:ext cx="3482339" cy="258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23BBB-203B-6BF7-562D-3A6168410B4D}"/>
              </a:ext>
            </a:extLst>
          </p:cNvPr>
          <p:cNvSpPr txBox="1"/>
          <p:nvPr/>
        </p:nvSpPr>
        <p:spPr>
          <a:xfrm>
            <a:off x="8728189" y="3659809"/>
            <a:ext cx="3169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Full-Earth seen by </a:t>
            </a:r>
            <a:r>
              <a:rPr lang="en-US" sz="1400" dirty="0" err="1"/>
              <a:t>Kaguya</a:t>
            </a:r>
            <a:r>
              <a:rPr lang="en-US" sz="1400" dirty="0"/>
              <a:t> spacecraft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5483F1EA-CF5E-B583-D8A1-4D313D6A6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87" y="4064013"/>
            <a:ext cx="3634266" cy="204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0CB89E-2ED3-B984-213E-16ED2794E917}"/>
              </a:ext>
            </a:extLst>
          </p:cNvPr>
          <p:cNvSpPr txBox="1"/>
          <p:nvPr/>
        </p:nvSpPr>
        <p:spPr>
          <a:xfrm>
            <a:off x="7402187" y="6133534"/>
            <a:ext cx="258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Apollo 17 “Crescent Earthrise”</a:t>
            </a:r>
          </a:p>
        </p:txBody>
      </p:sp>
    </p:spTree>
    <p:extLst>
      <p:ext uri="{BB962C8B-B14F-4D97-AF65-F5344CB8AC3E}">
        <p14:creationId xmlns:p14="http://schemas.microsoft.com/office/powerpoint/2010/main" val="263429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391D9D-95C0-EED4-A675-31862450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 Phase and Lunar Phase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B5C1A-B6E4-AF12-F0BE-01BE6B810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31BEC-DC7E-6082-26DE-1B0CC166CD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21</a:t>
            </a:fld>
            <a:endParaRPr lang="uk-UA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28A3E8C-27E0-5EAA-B364-FE7D40A114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7" y="1039342"/>
            <a:ext cx="11576050" cy="430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EC922C-364D-DCA0-3B5E-21D9B159C8E2}"/>
              </a:ext>
            </a:extLst>
          </p:cNvPr>
          <p:cNvSpPr txBox="1"/>
          <p:nvPr/>
        </p:nvSpPr>
        <p:spPr>
          <a:xfrm>
            <a:off x="304247" y="5356667"/>
            <a:ext cx="8225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Earth Phase is the exact opposite of the lunar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full-moon as seen from Earth means a New-Earth as seen from the Moon.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new-moon as seen from Earth means a Full-Earth as seen from the Moon.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0D607E-E161-4E40-F560-F22EDFEF2CA6}"/>
              </a:ext>
            </a:extLst>
          </p:cNvPr>
          <p:cNvSpPr txBox="1"/>
          <p:nvPr/>
        </p:nvSpPr>
        <p:spPr>
          <a:xfrm>
            <a:off x="7889859" y="5333831"/>
            <a:ext cx="40895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cdn.creatureandcoagency.com</a:t>
            </a:r>
            <a:r>
              <a:rPr lang="en-US" sz="800" dirty="0"/>
              <a:t>/uploads/2018/05/Phases-of-the-Moon-</a:t>
            </a:r>
            <a:r>
              <a:rPr lang="en-US" sz="800" dirty="0" err="1"/>
              <a:t>Orbit.jpg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81580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EB3F12-3E9D-55DB-FDD9-F24CCA92C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7968" y="1092873"/>
            <a:ext cx="5820780" cy="5308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8DA0FF-0B52-3122-CE7E-9FDAB11DF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Reiner Gamma – Our destination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A75462-4C0D-941A-A19D-6BBB6DF4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1F35C-B7A0-2C53-9CBC-3B4E01691D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22</a:t>
            </a:fld>
            <a:endParaRPr lang="uk-UA" dirty="0"/>
          </a:p>
        </p:txBody>
      </p:sp>
      <p:pic>
        <p:nvPicPr>
          <p:cNvPr id="8" name="Graphic 7" descr="Flag with solid fill">
            <a:extLst>
              <a:ext uri="{FF2B5EF4-FFF2-40B4-BE49-F238E27FC236}">
                <a16:creationId xmlns:a16="http://schemas.microsoft.com/office/drawing/2014/main" id="{629C3E93-0EF5-73CE-7633-0B4A23717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3614" y="3004031"/>
            <a:ext cx="155904" cy="1559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F9EA5C-934B-0D4B-F87E-95DFCC456399}"/>
              </a:ext>
            </a:extLst>
          </p:cNvPr>
          <p:cNvSpPr txBox="1"/>
          <p:nvPr/>
        </p:nvSpPr>
        <p:spPr>
          <a:xfrm>
            <a:off x="6498574" y="1224951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Reiner Gamma located at 7.5°N, 59°W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ED5AC-F4F4-2680-15BC-915FB268EB2B}"/>
              </a:ext>
            </a:extLst>
          </p:cNvPr>
          <p:cNvSpPr txBox="1"/>
          <p:nvPr/>
        </p:nvSpPr>
        <p:spPr>
          <a:xfrm>
            <a:off x="6218748" y="6148431"/>
            <a:ext cx="33329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eyes.nasa.gov</a:t>
            </a:r>
            <a:r>
              <a:rPr lang="en-US" sz="900" dirty="0"/>
              <a:t>/apps/solar-system/#/earth/moons/moon</a:t>
            </a:r>
          </a:p>
        </p:txBody>
      </p:sp>
    </p:spTree>
    <p:extLst>
      <p:ext uri="{BB962C8B-B14F-4D97-AF65-F5344CB8AC3E}">
        <p14:creationId xmlns:p14="http://schemas.microsoft.com/office/powerpoint/2010/main" val="411980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undefined">
            <a:extLst>
              <a:ext uri="{FF2B5EF4-FFF2-40B4-BE49-F238E27FC236}">
                <a16:creationId xmlns:a16="http://schemas.microsoft.com/office/drawing/2014/main" id="{807A6913-36B3-81B3-CA6D-3A7C8275D9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10475" r="3624" b="6925"/>
          <a:stretch/>
        </p:blipFill>
        <p:spPr bwMode="auto">
          <a:xfrm>
            <a:off x="1453190" y="956206"/>
            <a:ext cx="8974861" cy="574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CE97D1-5E6E-4B99-3D7C-B3F5B12A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Reiner Gamma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566F3-37BB-745A-DBBB-92F7806F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0A6EA-B6BF-2B86-7FE0-D41E7E559E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23</a:t>
            </a:fld>
            <a:endParaRPr lang="uk-UA" dirty="0"/>
          </a:p>
        </p:txBody>
      </p:sp>
      <p:pic>
        <p:nvPicPr>
          <p:cNvPr id="7" name="Graphic 6" descr="Flag with solid fill">
            <a:extLst>
              <a:ext uri="{FF2B5EF4-FFF2-40B4-BE49-F238E27FC236}">
                <a16:creationId xmlns:a16="http://schemas.microsoft.com/office/drawing/2014/main" id="{D495C692-813B-4663-DCB3-6709C8D17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1639" y="3415358"/>
            <a:ext cx="155904" cy="155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7003DC-B8CA-4FEA-DDB5-620A0BF9B8B0}"/>
              </a:ext>
            </a:extLst>
          </p:cNvPr>
          <p:cNvSpPr txBox="1"/>
          <p:nvPr/>
        </p:nvSpPr>
        <p:spPr>
          <a:xfrm>
            <a:off x="5940620" y="6554874"/>
            <a:ext cx="46313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en.wikipedia.org</a:t>
            </a:r>
            <a:r>
              <a:rPr lang="en-US" sz="1050" dirty="0"/>
              <a:t>/wiki/</a:t>
            </a:r>
            <a:r>
              <a:rPr lang="en-US" sz="1050" dirty="0" err="1"/>
              <a:t>Libration</a:t>
            </a:r>
            <a:r>
              <a:rPr lang="en-US" sz="1050" dirty="0"/>
              <a:t>#/media/</a:t>
            </a:r>
            <a:r>
              <a:rPr lang="en-US" sz="1050" dirty="0" err="1"/>
              <a:t>File:MoonVisibleLibration.jpg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7635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61A754-9BF4-AE13-861A-DAE570D15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QIUZ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82B31-C6EE-4F48-9711-67C849525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1E38F-2228-EFBA-3E4D-5D6319D67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24</a:t>
            </a:fld>
            <a:endParaRPr lang="uk-UA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ED86E7E-39A1-56C1-1D31-5E2C0AE02A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2" y="1781022"/>
            <a:ext cx="11576304" cy="430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29BF0A-C16A-513B-9BBA-84988AA64F07}"/>
              </a:ext>
            </a:extLst>
          </p:cNvPr>
          <p:cNvSpPr txBox="1"/>
          <p:nvPr/>
        </p:nvSpPr>
        <p:spPr>
          <a:xfrm>
            <a:off x="304522" y="1121305"/>
            <a:ext cx="773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part of the lunar orbit will we be operating during?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45EB5-D707-4067-2CA3-E8D663E838D5}"/>
              </a:ext>
            </a:extLst>
          </p:cNvPr>
          <p:cNvSpPr txBox="1"/>
          <p:nvPr/>
        </p:nvSpPr>
        <p:spPr>
          <a:xfrm>
            <a:off x="6673802" y="6027683"/>
            <a:ext cx="5285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cdn.creatureandcoagency.com</a:t>
            </a:r>
            <a:r>
              <a:rPr lang="en-US" sz="1050" dirty="0"/>
              <a:t>/uploads/2018/05/Phases-of-the-Moon-</a:t>
            </a:r>
            <a:r>
              <a:rPr lang="en-US" sz="1050" dirty="0" err="1"/>
              <a:t>Orbit.jpg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92434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8B82B1-049F-1996-A75C-57D01EC01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22" y="1000461"/>
            <a:ext cx="10932160" cy="5308515"/>
          </a:xfrm>
        </p:spPr>
        <p:txBody>
          <a:bodyPr>
            <a:normAutofit/>
          </a:bodyPr>
          <a:lstStyle/>
          <a:p>
            <a:r>
              <a:rPr lang="en-US" dirty="0"/>
              <a:t>Reiner Gamma is at 59°W, this places it 4.84-days behind the the prime meridian (the sub-earth point).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D71A09-B1F9-E1B7-4106-ECDFA695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phases and Reiner Gamma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B07A7-7842-61C2-321C-CDFB52BB6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92C34-A1C9-9F5F-0176-38AE405F27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25</a:t>
            </a:fld>
            <a:endParaRPr lang="uk-UA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3BD407-A790-B3CB-265D-ADCFC5D70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3" y="1845080"/>
            <a:ext cx="11576304" cy="430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n 23">
            <a:extLst>
              <a:ext uri="{FF2B5EF4-FFF2-40B4-BE49-F238E27FC236}">
                <a16:creationId xmlns:a16="http://schemas.microsoft.com/office/drawing/2014/main" id="{76D7BF54-063B-BFFD-D906-49B5019DF4A2}"/>
              </a:ext>
            </a:extLst>
          </p:cNvPr>
          <p:cNvSpPr>
            <a:spLocks noChangeAspect="1"/>
          </p:cNvSpPr>
          <p:nvPr/>
        </p:nvSpPr>
        <p:spPr>
          <a:xfrm>
            <a:off x="1866741" y="2944368"/>
            <a:ext cx="484632" cy="484632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D404E833-EAC4-927A-C32F-C3D70DABE9C3}"/>
              </a:ext>
            </a:extLst>
          </p:cNvPr>
          <p:cNvSpPr>
            <a:spLocks noChangeAspect="1"/>
          </p:cNvSpPr>
          <p:nvPr/>
        </p:nvSpPr>
        <p:spPr>
          <a:xfrm>
            <a:off x="9598518" y="4554794"/>
            <a:ext cx="484632" cy="484632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5C86B9-8B02-88AE-5B94-1C37CD3DFE88}"/>
              </a:ext>
            </a:extLst>
          </p:cNvPr>
          <p:cNvSpPr txBox="1"/>
          <p:nvPr/>
        </p:nvSpPr>
        <p:spPr>
          <a:xfrm>
            <a:off x="621894" y="236557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Reiner Gamma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Sunrise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FC59AA-DB31-8499-2A4D-23B828DA1E44}"/>
              </a:ext>
            </a:extLst>
          </p:cNvPr>
          <p:cNvSpPr txBox="1"/>
          <p:nvPr/>
        </p:nvSpPr>
        <p:spPr>
          <a:xfrm>
            <a:off x="9106003" y="5501274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Reiner Gamma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Sunset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8402E1B-F6FE-EE25-D7E1-7FA013D54CB7}"/>
              </a:ext>
            </a:extLst>
          </p:cNvPr>
          <p:cNvCxnSpPr>
            <a:cxnSpLocks/>
          </p:cNvCxnSpPr>
          <p:nvPr/>
        </p:nvCxnSpPr>
        <p:spPr>
          <a:xfrm>
            <a:off x="1496492" y="2944368"/>
            <a:ext cx="37024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820AFC-01B1-2A7F-4816-4BA58C902A18}"/>
              </a:ext>
            </a:extLst>
          </p:cNvPr>
          <p:cNvCxnSpPr>
            <a:cxnSpLocks/>
          </p:cNvCxnSpPr>
          <p:nvPr/>
        </p:nvCxnSpPr>
        <p:spPr>
          <a:xfrm flipH="1" flipV="1">
            <a:off x="9840834" y="5039426"/>
            <a:ext cx="139767" cy="4618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rved Left Arrow 6">
            <a:extLst>
              <a:ext uri="{FF2B5EF4-FFF2-40B4-BE49-F238E27FC236}">
                <a16:creationId xmlns:a16="http://schemas.microsoft.com/office/drawing/2014/main" id="{2506FCD4-7DE0-4E37-6E03-59416B86D667}"/>
              </a:ext>
            </a:extLst>
          </p:cNvPr>
          <p:cNvSpPr/>
          <p:nvPr/>
        </p:nvSpPr>
        <p:spPr>
          <a:xfrm rot="6119610" flipV="1">
            <a:off x="5219639" y="583610"/>
            <a:ext cx="1246056" cy="8418805"/>
          </a:xfrm>
          <a:prstGeom prst="curvedLeftArrow">
            <a:avLst>
              <a:gd name="adj1" fmla="val 23332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09A7F9-5A09-F88E-433D-22BC0E866961}"/>
              </a:ext>
            </a:extLst>
          </p:cNvPr>
          <p:cNvSpPr txBox="1"/>
          <p:nvPr/>
        </p:nvSpPr>
        <p:spPr>
          <a:xfrm>
            <a:off x="6711509" y="6124613"/>
            <a:ext cx="5285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https://cdn.creatureandcoagency.com/uploads/2018/05/Phases-of-the-Moon-Orbit.jpg</a:t>
            </a:r>
          </a:p>
        </p:txBody>
      </p:sp>
    </p:spTree>
    <p:extLst>
      <p:ext uri="{BB962C8B-B14F-4D97-AF65-F5344CB8AC3E}">
        <p14:creationId xmlns:p14="http://schemas.microsoft.com/office/powerpoint/2010/main" val="2371947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8B82B1-049F-1996-A75C-57D01EC01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22" y="1000461"/>
            <a:ext cx="10932160" cy="5308515"/>
          </a:xfrm>
        </p:spPr>
        <p:txBody>
          <a:bodyPr>
            <a:normAutofit/>
          </a:bodyPr>
          <a:lstStyle/>
          <a:p>
            <a:r>
              <a:rPr lang="en-US" dirty="0"/>
              <a:t>What Lunar Phases are we operating during?</a:t>
            </a:r>
          </a:p>
          <a:p>
            <a:pPr lvl="1"/>
            <a:r>
              <a:rPr lang="en-US" dirty="0"/>
              <a:t>Waxing Gibbous through a Waning Crescent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D71A09-B1F9-E1B7-4106-ECDFA695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phases and Reiner Gamma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B07A7-7842-61C2-321C-CDFB52BB6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92C34-A1C9-9F5F-0176-38AE405F27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26</a:t>
            </a:fld>
            <a:endParaRPr lang="uk-UA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3BD407-A790-B3CB-265D-ADCFC5D70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3" y="1983857"/>
            <a:ext cx="11576304" cy="430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n 23">
            <a:extLst>
              <a:ext uri="{FF2B5EF4-FFF2-40B4-BE49-F238E27FC236}">
                <a16:creationId xmlns:a16="http://schemas.microsoft.com/office/drawing/2014/main" id="{76D7BF54-063B-BFFD-D906-49B5019DF4A2}"/>
              </a:ext>
            </a:extLst>
          </p:cNvPr>
          <p:cNvSpPr>
            <a:spLocks noChangeAspect="1"/>
          </p:cNvSpPr>
          <p:nvPr/>
        </p:nvSpPr>
        <p:spPr>
          <a:xfrm>
            <a:off x="1866741" y="2944368"/>
            <a:ext cx="484632" cy="484632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D404E833-EAC4-927A-C32F-C3D70DABE9C3}"/>
              </a:ext>
            </a:extLst>
          </p:cNvPr>
          <p:cNvSpPr>
            <a:spLocks noChangeAspect="1"/>
          </p:cNvSpPr>
          <p:nvPr/>
        </p:nvSpPr>
        <p:spPr>
          <a:xfrm>
            <a:off x="9598518" y="4554794"/>
            <a:ext cx="484632" cy="484632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5C86B9-8B02-88AE-5B94-1C37CD3DFE88}"/>
              </a:ext>
            </a:extLst>
          </p:cNvPr>
          <p:cNvSpPr txBox="1"/>
          <p:nvPr/>
        </p:nvSpPr>
        <p:spPr>
          <a:xfrm>
            <a:off x="621894" y="236557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Reiner Gamma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Sunrise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FC59AA-DB31-8499-2A4D-23B828DA1E44}"/>
              </a:ext>
            </a:extLst>
          </p:cNvPr>
          <p:cNvSpPr txBox="1"/>
          <p:nvPr/>
        </p:nvSpPr>
        <p:spPr>
          <a:xfrm>
            <a:off x="9106003" y="5501274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Reiner Gamma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Sunset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8402E1B-F6FE-EE25-D7E1-7FA013D54CB7}"/>
              </a:ext>
            </a:extLst>
          </p:cNvPr>
          <p:cNvCxnSpPr>
            <a:cxnSpLocks/>
          </p:cNvCxnSpPr>
          <p:nvPr/>
        </p:nvCxnSpPr>
        <p:spPr>
          <a:xfrm>
            <a:off x="1496492" y="2944368"/>
            <a:ext cx="37024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820AFC-01B1-2A7F-4816-4BA58C902A18}"/>
              </a:ext>
            </a:extLst>
          </p:cNvPr>
          <p:cNvCxnSpPr>
            <a:cxnSpLocks/>
          </p:cNvCxnSpPr>
          <p:nvPr/>
        </p:nvCxnSpPr>
        <p:spPr>
          <a:xfrm flipH="1" flipV="1">
            <a:off x="9840834" y="5039426"/>
            <a:ext cx="139767" cy="4618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rved Left Arrow 6">
            <a:extLst>
              <a:ext uri="{FF2B5EF4-FFF2-40B4-BE49-F238E27FC236}">
                <a16:creationId xmlns:a16="http://schemas.microsoft.com/office/drawing/2014/main" id="{B642F764-0819-937B-40FF-82B6D2C366D1}"/>
              </a:ext>
            </a:extLst>
          </p:cNvPr>
          <p:cNvSpPr/>
          <p:nvPr/>
        </p:nvSpPr>
        <p:spPr>
          <a:xfrm rot="6119610" flipV="1">
            <a:off x="5219639" y="583610"/>
            <a:ext cx="1246056" cy="8418805"/>
          </a:xfrm>
          <a:prstGeom prst="curvedLeftArrow">
            <a:avLst>
              <a:gd name="adj1" fmla="val 23332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62C78-D462-AE0D-29CE-22BC2A0216E1}"/>
              </a:ext>
            </a:extLst>
          </p:cNvPr>
          <p:cNvSpPr txBox="1"/>
          <p:nvPr/>
        </p:nvSpPr>
        <p:spPr>
          <a:xfrm>
            <a:off x="6739790" y="6258894"/>
            <a:ext cx="5285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cdn.creatureandcoagency.com</a:t>
            </a:r>
            <a:r>
              <a:rPr lang="en-US" sz="1050" dirty="0"/>
              <a:t>/uploads/2018/05/Phases-of-the-Moon-</a:t>
            </a:r>
            <a:r>
              <a:rPr lang="en-US" sz="1050" dirty="0" err="1"/>
              <a:t>Orbit.jpg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327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8B82B1-049F-1996-A75C-57D01EC01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22" y="1000461"/>
            <a:ext cx="10932160" cy="5308515"/>
          </a:xfrm>
        </p:spPr>
        <p:txBody>
          <a:bodyPr>
            <a:normAutofit/>
          </a:bodyPr>
          <a:lstStyle/>
          <a:p>
            <a:r>
              <a:rPr lang="en-US" dirty="0"/>
              <a:t>What Earth Phases are we operating during?</a:t>
            </a:r>
          </a:p>
          <a:p>
            <a:pPr lvl="1"/>
            <a:r>
              <a:rPr lang="en-US" dirty="0"/>
              <a:t>Waning Crescent through a Waxing Gibbous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D71A09-B1F9-E1B7-4106-ECDFA695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phases and Reiner Gamma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B07A7-7842-61C2-321C-CDFB52BB6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92C34-A1C9-9F5F-0176-38AE405F27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27</a:t>
            </a:fld>
            <a:endParaRPr lang="uk-UA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3BD407-A790-B3CB-265D-ADCFC5D70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3" y="1983857"/>
            <a:ext cx="11576304" cy="430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n 23">
            <a:extLst>
              <a:ext uri="{FF2B5EF4-FFF2-40B4-BE49-F238E27FC236}">
                <a16:creationId xmlns:a16="http://schemas.microsoft.com/office/drawing/2014/main" id="{76D7BF54-063B-BFFD-D906-49B5019DF4A2}"/>
              </a:ext>
            </a:extLst>
          </p:cNvPr>
          <p:cNvSpPr>
            <a:spLocks noChangeAspect="1"/>
          </p:cNvSpPr>
          <p:nvPr/>
        </p:nvSpPr>
        <p:spPr>
          <a:xfrm>
            <a:off x="1866741" y="2944368"/>
            <a:ext cx="484632" cy="484632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D404E833-EAC4-927A-C32F-C3D70DABE9C3}"/>
              </a:ext>
            </a:extLst>
          </p:cNvPr>
          <p:cNvSpPr>
            <a:spLocks noChangeAspect="1"/>
          </p:cNvSpPr>
          <p:nvPr/>
        </p:nvSpPr>
        <p:spPr>
          <a:xfrm>
            <a:off x="9598518" y="4554794"/>
            <a:ext cx="484632" cy="484632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5C86B9-8B02-88AE-5B94-1C37CD3DFE88}"/>
              </a:ext>
            </a:extLst>
          </p:cNvPr>
          <p:cNvSpPr txBox="1"/>
          <p:nvPr/>
        </p:nvSpPr>
        <p:spPr>
          <a:xfrm>
            <a:off x="621894" y="236557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Reiner Gamma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Sunset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FC59AA-DB31-8499-2A4D-23B828DA1E44}"/>
              </a:ext>
            </a:extLst>
          </p:cNvPr>
          <p:cNvSpPr txBox="1"/>
          <p:nvPr/>
        </p:nvSpPr>
        <p:spPr>
          <a:xfrm>
            <a:off x="9106003" y="5501274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Reiner Gamma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Sunrise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8402E1B-F6FE-EE25-D7E1-7FA013D54CB7}"/>
              </a:ext>
            </a:extLst>
          </p:cNvPr>
          <p:cNvCxnSpPr>
            <a:cxnSpLocks/>
          </p:cNvCxnSpPr>
          <p:nvPr/>
        </p:nvCxnSpPr>
        <p:spPr>
          <a:xfrm>
            <a:off x="1496492" y="2944368"/>
            <a:ext cx="37024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820AFC-01B1-2A7F-4816-4BA58C902A18}"/>
              </a:ext>
            </a:extLst>
          </p:cNvPr>
          <p:cNvCxnSpPr>
            <a:cxnSpLocks/>
          </p:cNvCxnSpPr>
          <p:nvPr/>
        </p:nvCxnSpPr>
        <p:spPr>
          <a:xfrm flipH="1" flipV="1">
            <a:off x="9840834" y="5039426"/>
            <a:ext cx="139767" cy="4618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hotograph of Earth taken by the Apollo 17 mission. The Arabian peninsula, Africa and Madagascar lie in the lower half of the disc, whereas Antarctica is at the top.">
            <a:extLst>
              <a:ext uri="{FF2B5EF4-FFF2-40B4-BE49-F238E27FC236}">
                <a16:creationId xmlns:a16="http://schemas.microsoft.com/office/drawing/2014/main" id="{8720BCAF-C22B-391E-0EFA-5C12C9D2A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5" b="92500" l="7344" r="90859">
                        <a14:foregroundMark x1="48906" y1="8203" x2="48906" y2="8203"/>
                        <a14:foregroundMark x1="7344" y1="48203" x2="7344" y2="48203"/>
                        <a14:foregroundMark x1="54141" y1="92500" x2="54141" y2="92500"/>
                        <a14:foregroundMark x1="90859" y1="48984" x2="90859" y2="4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" y="3583772"/>
            <a:ext cx="794850" cy="79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902F007-93BA-9840-FC33-15368D07904F}"/>
              </a:ext>
            </a:extLst>
          </p:cNvPr>
          <p:cNvGrpSpPr/>
          <p:nvPr/>
        </p:nvGrpSpPr>
        <p:grpSpPr>
          <a:xfrm>
            <a:off x="2324197" y="2437317"/>
            <a:ext cx="794850" cy="794850"/>
            <a:chOff x="45074" y="4537652"/>
            <a:chExt cx="794850" cy="794850"/>
          </a:xfrm>
        </p:grpSpPr>
        <p:pic>
          <p:nvPicPr>
            <p:cNvPr id="14" name="Picture 2" descr="Photograph of Earth taken by the Apollo 17 mission. The Arabian peninsula, Africa and Madagascar lie in the lower half of the disc, whereas Antarctica is at the top.">
              <a:extLst>
                <a:ext uri="{FF2B5EF4-FFF2-40B4-BE49-F238E27FC236}">
                  <a16:creationId xmlns:a16="http://schemas.microsoft.com/office/drawing/2014/main" id="{9742FFA5-4E23-D013-5BAC-0E9F4F747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125" b="92500" l="7344" r="90859">
                          <a14:foregroundMark x1="48906" y1="8203" x2="48906" y2="8203"/>
                          <a14:foregroundMark x1="7344" y1="48203" x2="7344" y2="48203"/>
                          <a14:foregroundMark x1="54141" y1="92500" x2="54141" y2="92500"/>
                          <a14:foregroundMark x1="90859" y1="48984" x2="90859" y2="48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4" y="4537652"/>
              <a:ext cx="794850" cy="7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D9BCC24F-00BD-4CAE-6FF7-3F42C97BB223}"/>
                </a:ext>
              </a:extLst>
            </p:cNvPr>
            <p:cNvSpPr/>
            <p:nvPr/>
          </p:nvSpPr>
          <p:spPr>
            <a:xfrm>
              <a:off x="98425" y="4638676"/>
              <a:ext cx="333375" cy="584200"/>
            </a:xfrm>
            <a:prstGeom prst="chord">
              <a:avLst>
                <a:gd name="adj1" fmla="val 3993676"/>
                <a:gd name="adj2" fmla="val 3938987"/>
              </a:avLst>
            </a:prstGeom>
            <a:solidFill>
              <a:schemeClr val="tx1">
                <a:lumMod val="75000"/>
                <a:lumOff val="2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E6A70-5DA1-33F8-9943-26C2281855BA}"/>
              </a:ext>
            </a:extLst>
          </p:cNvPr>
          <p:cNvGrpSpPr/>
          <p:nvPr/>
        </p:nvGrpSpPr>
        <p:grpSpPr>
          <a:xfrm>
            <a:off x="2096105" y="4644876"/>
            <a:ext cx="794850" cy="794850"/>
            <a:chOff x="45074" y="4537652"/>
            <a:chExt cx="794850" cy="794850"/>
          </a:xfrm>
        </p:grpSpPr>
        <p:pic>
          <p:nvPicPr>
            <p:cNvPr id="18" name="Picture 2" descr="Photograph of Earth taken by the Apollo 17 mission. The Arabian peninsula, Africa and Madagascar lie in the lower half of the disc, whereas Antarctica is at the top.">
              <a:extLst>
                <a:ext uri="{FF2B5EF4-FFF2-40B4-BE49-F238E27FC236}">
                  <a16:creationId xmlns:a16="http://schemas.microsoft.com/office/drawing/2014/main" id="{57237E7F-50F6-5EE2-4180-888DF674F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125" b="92500" l="7344" r="90859">
                          <a14:foregroundMark x1="48906" y1="8203" x2="48906" y2="8203"/>
                          <a14:foregroundMark x1="7344" y1="48203" x2="7344" y2="48203"/>
                          <a14:foregroundMark x1="54141" y1="92500" x2="54141" y2="92500"/>
                          <a14:foregroundMark x1="90859" y1="48984" x2="90859" y2="48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4" y="4537652"/>
              <a:ext cx="794850" cy="7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hord 18">
              <a:extLst>
                <a:ext uri="{FF2B5EF4-FFF2-40B4-BE49-F238E27FC236}">
                  <a16:creationId xmlns:a16="http://schemas.microsoft.com/office/drawing/2014/main" id="{D24F0CB0-F3D4-1475-B169-2A453A06F4AE}"/>
                </a:ext>
              </a:extLst>
            </p:cNvPr>
            <p:cNvSpPr/>
            <p:nvPr/>
          </p:nvSpPr>
          <p:spPr>
            <a:xfrm>
              <a:off x="98425" y="4638676"/>
              <a:ext cx="333375" cy="584200"/>
            </a:xfrm>
            <a:prstGeom prst="chord">
              <a:avLst>
                <a:gd name="adj1" fmla="val 3993676"/>
                <a:gd name="adj2" fmla="val 3938987"/>
              </a:avLst>
            </a:prstGeom>
            <a:solidFill>
              <a:schemeClr val="tx1">
                <a:lumMod val="75000"/>
                <a:lumOff val="2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4A1E56-1E5D-CC48-61BC-30AA925161A4}"/>
              </a:ext>
            </a:extLst>
          </p:cNvPr>
          <p:cNvGrpSpPr/>
          <p:nvPr/>
        </p:nvGrpSpPr>
        <p:grpSpPr>
          <a:xfrm>
            <a:off x="5178393" y="2067571"/>
            <a:ext cx="794850" cy="794850"/>
            <a:chOff x="45074" y="4537652"/>
            <a:chExt cx="794850" cy="794850"/>
          </a:xfrm>
        </p:grpSpPr>
        <p:pic>
          <p:nvPicPr>
            <p:cNvPr id="23" name="Picture 2" descr="Photograph of Earth taken by the Apollo 17 mission. The Arabian peninsula, Africa and Madagascar lie in the lower half of the disc, whereas Antarctica is at the top.">
              <a:extLst>
                <a:ext uri="{FF2B5EF4-FFF2-40B4-BE49-F238E27FC236}">
                  <a16:creationId xmlns:a16="http://schemas.microsoft.com/office/drawing/2014/main" id="{CB987C24-AF03-BDE9-1AE2-E191ADAA1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125" b="92500" l="7344" r="90859">
                          <a14:foregroundMark x1="48906" y1="8203" x2="48906" y2="8203"/>
                          <a14:foregroundMark x1="7344" y1="48203" x2="7344" y2="48203"/>
                          <a14:foregroundMark x1="54141" y1="92500" x2="54141" y2="92500"/>
                          <a14:foregroundMark x1="90859" y1="48984" x2="90859" y2="48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4" y="4537652"/>
              <a:ext cx="794850" cy="7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hord 27">
              <a:extLst>
                <a:ext uri="{FF2B5EF4-FFF2-40B4-BE49-F238E27FC236}">
                  <a16:creationId xmlns:a16="http://schemas.microsoft.com/office/drawing/2014/main" id="{2428BFE4-51E7-80D0-F3BD-7AEE771C0608}"/>
                </a:ext>
              </a:extLst>
            </p:cNvPr>
            <p:cNvSpPr/>
            <p:nvPr/>
          </p:nvSpPr>
          <p:spPr>
            <a:xfrm rot="21371286">
              <a:off x="98425" y="4601197"/>
              <a:ext cx="551793" cy="676331"/>
            </a:xfrm>
            <a:prstGeom prst="chord">
              <a:avLst>
                <a:gd name="adj1" fmla="val 5224817"/>
                <a:gd name="adj2" fmla="val 16707520"/>
              </a:avLst>
            </a:prstGeom>
            <a:solidFill>
              <a:schemeClr val="tx1">
                <a:lumMod val="75000"/>
                <a:lumOff val="2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" descr="Photograph of Earth taken by the Apollo 17 mission. The Arabian peninsula, Africa and Madagascar lie in the lower half of the disc, whereas Antarctica is at the top.">
            <a:extLst>
              <a:ext uri="{FF2B5EF4-FFF2-40B4-BE49-F238E27FC236}">
                <a16:creationId xmlns:a16="http://schemas.microsoft.com/office/drawing/2014/main" id="{DBC58C38-E694-2BBD-8130-B12F03B2D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2500" l="7344" r="90859">
                        <a14:foregroundMark x1="48906" y1="8203" x2="48906" y2="8203"/>
                        <a14:foregroundMark x1="7344" y1="48203" x2="7344" y2="48203"/>
                        <a14:foregroundMark x1="54141" y1="92500" x2="54141" y2="92500"/>
                        <a14:foregroundMark x1="90859" y1="48984" x2="90859" y2="4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777" y="2401451"/>
            <a:ext cx="794850" cy="79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hord 31">
            <a:extLst>
              <a:ext uri="{FF2B5EF4-FFF2-40B4-BE49-F238E27FC236}">
                <a16:creationId xmlns:a16="http://schemas.microsoft.com/office/drawing/2014/main" id="{B2B6F562-CB8A-C088-10A2-EA8F44B26B48}"/>
              </a:ext>
            </a:extLst>
          </p:cNvPr>
          <p:cNvSpPr/>
          <p:nvPr/>
        </p:nvSpPr>
        <p:spPr>
          <a:xfrm>
            <a:off x="8224128" y="2464996"/>
            <a:ext cx="551793" cy="676331"/>
          </a:xfrm>
          <a:prstGeom prst="chord">
            <a:avLst>
              <a:gd name="adj1" fmla="val 3993676"/>
              <a:gd name="adj2" fmla="val 3938987"/>
            </a:avLst>
          </a:prstGeom>
          <a:solidFill>
            <a:schemeClr val="tx1">
              <a:lumMod val="75000"/>
              <a:lumOff val="25000"/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Photograph of Earth taken by the Apollo 17 mission. The Arabian peninsula, Africa and Madagascar lie in the lower half of the disc, whereas Antarctica is at the top.">
            <a:extLst>
              <a:ext uri="{FF2B5EF4-FFF2-40B4-BE49-F238E27FC236}">
                <a16:creationId xmlns:a16="http://schemas.microsoft.com/office/drawing/2014/main" id="{434B5BB0-AA02-602F-EAA9-F93B15CBB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2500" l="7344" r="90859">
                        <a14:foregroundMark x1="48906" y1="8203" x2="48906" y2="8203"/>
                        <a14:foregroundMark x1="7344" y1="48203" x2="7344" y2="48203"/>
                        <a14:foregroundMark x1="54141" y1="92500" x2="54141" y2="92500"/>
                        <a14:foregroundMark x1="90859" y1="48984" x2="90859" y2="4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914" y="4581330"/>
            <a:ext cx="859225" cy="8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hord 33">
            <a:extLst>
              <a:ext uri="{FF2B5EF4-FFF2-40B4-BE49-F238E27FC236}">
                <a16:creationId xmlns:a16="http://schemas.microsoft.com/office/drawing/2014/main" id="{FF82F899-D549-7394-C8D2-7842524400CB}"/>
              </a:ext>
            </a:extLst>
          </p:cNvPr>
          <p:cNvSpPr/>
          <p:nvPr/>
        </p:nvSpPr>
        <p:spPr>
          <a:xfrm>
            <a:off x="8632916" y="4644876"/>
            <a:ext cx="557143" cy="725017"/>
          </a:xfrm>
          <a:prstGeom prst="chord">
            <a:avLst>
              <a:gd name="adj1" fmla="val 3993676"/>
              <a:gd name="adj2" fmla="val 3938987"/>
            </a:avLst>
          </a:prstGeom>
          <a:solidFill>
            <a:schemeClr val="tx1">
              <a:lumMod val="75000"/>
              <a:lumOff val="25000"/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Photograph of Earth taken by the Apollo 17 mission. The Arabian peninsula, Africa and Madagascar lie in the lower half of the disc, whereas Antarctica is at the top.">
            <a:extLst>
              <a:ext uri="{FF2B5EF4-FFF2-40B4-BE49-F238E27FC236}">
                <a16:creationId xmlns:a16="http://schemas.microsoft.com/office/drawing/2014/main" id="{CE193E40-024D-AFE4-324D-069F185B0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5" b="92500" l="7344" r="90859">
                        <a14:foregroundMark x1="48906" y1="8203" x2="48906" y2="8203"/>
                        <a14:foregroundMark x1="7344" y1="48203" x2="7344" y2="48203"/>
                        <a14:foregroundMark x1="54141" y1="92500" x2="54141" y2="92500"/>
                        <a14:foregroundMark x1="90859" y1="48984" x2="90859" y2="4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38" y="4899789"/>
            <a:ext cx="957749" cy="9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hord 36">
            <a:extLst>
              <a:ext uri="{FF2B5EF4-FFF2-40B4-BE49-F238E27FC236}">
                <a16:creationId xmlns:a16="http://schemas.microsoft.com/office/drawing/2014/main" id="{0BCCAAD5-E39C-119F-655B-89A164A1F444}"/>
              </a:ext>
            </a:extLst>
          </p:cNvPr>
          <p:cNvSpPr/>
          <p:nvPr/>
        </p:nvSpPr>
        <p:spPr>
          <a:xfrm rot="21371286">
            <a:off x="5291535" y="4947192"/>
            <a:ext cx="785810" cy="845403"/>
          </a:xfrm>
          <a:prstGeom prst="chord">
            <a:avLst>
              <a:gd name="adj1" fmla="val 5224817"/>
              <a:gd name="adj2" fmla="val 16707520"/>
            </a:avLst>
          </a:prstGeom>
          <a:solidFill>
            <a:schemeClr val="tx1">
              <a:lumMod val="75000"/>
              <a:lumOff val="25000"/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Full Moon in the darkness of the night sky. It is patterned with a mix of light-tone regions and darker, irregular blotches, and scattered with varied circles surrounded by out-thrown rays of bright ejecta: impact craters.">
            <a:extLst>
              <a:ext uri="{FF2B5EF4-FFF2-40B4-BE49-F238E27FC236}">
                <a16:creationId xmlns:a16="http://schemas.microsoft.com/office/drawing/2014/main" id="{FB94986C-579F-3334-A392-79AE285B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38" y="2897196"/>
            <a:ext cx="1982820" cy="18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5E87A42-A036-662C-635F-562B4EBA28A2}"/>
              </a:ext>
            </a:extLst>
          </p:cNvPr>
          <p:cNvSpPr txBox="1"/>
          <p:nvPr/>
        </p:nvSpPr>
        <p:spPr>
          <a:xfrm>
            <a:off x="6649192" y="3765787"/>
            <a:ext cx="76174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17F08C-A3C3-42DE-2E6B-A3009E88E45C}"/>
              </a:ext>
            </a:extLst>
          </p:cNvPr>
          <p:cNvSpPr txBox="1"/>
          <p:nvPr/>
        </p:nvSpPr>
        <p:spPr>
          <a:xfrm>
            <a:off x="8768104" y="3896980"/>
            <a:ext cx="1072730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1. New Earth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FFBB53-54A7-E15E-A2E1-64342E4CE3AD}"/>
              </a:ext>
            </a:extLst>
          </p:cNvPr>
          <p:cNvSpPr txBox="1"/>
          <p:nvPr/>
        </p:nvSpPr>
        <p:spPr>
          <a:xfrm>
            <a:off x="8927992" y="2478141"/>
            <a:ext cx="155432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2. Waxing Crescent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Earth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EBF3B2-B3C9-74D0-5DA1-0B19F8B923A5}"/>
              </a:ext>
            </a:extLst>
          </p:cNvPr>
          <p:cNvSpPr txBox="1"/>
          <p:nvPr/>
        </p:nvSpPr>
        <p:spPr>
          <a:xfrm>
            <a:off x="5924333" y="2254106"/>
            <a:ext cx="165551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3. First Quarter Earth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0C0855-3D32-2D0F-5E62-DF9C09DF4DE9}"/>
              </a:ext>
            </a:extLst>
          </p:cNvPr>
          <p:cNvSpPr txBox="1"/>
          <p:nvPr/>
        </p:nvSpPr>
        <p:spPr>
          <a:xfrm>
            <a:off x="1590247" y="3858120"/>
            <a:ext cx="111974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5. Full Earth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09BA75-486C-2397-408E-D77C0B5B249F}"/>
              </a:ext>
            </a:extLst>
          </p:cNvPr>
          <p:cNvSpPr txBox="1"/>
          <p:nvPr/>
        </p:nvSpPr>
        <p:spPr>
          <a:xfrm>
            <a:off x="6144547" y="4873148"/>
            <a:ext cx="121508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7. Last Quarter Earth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D54865-EC29-96F7-21AC-F9535A90031E}"/>
              </a:ext>
            </a:extLst>
          </p:cNvPr>
          <p:cNvSpPr txBox="1"/>
          <p:nvPr/>
        </p:nvSpPr>
        <p:spPr>
          <a:xfrm>
            <a:off x="3051598" y="2247308"/>
            <a:ext cx="127151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4. Waxing Gibbous Earth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7F2E07-4320-57BB-A759-BED5D276631D}"/>
              </a:ext>
            </a:extLst>
          </p:cNvPr>
          <p:cNvSpPr txBox="1"/>
          <p:nvPr/>
        </p:nvSpPr>
        <p:spPr>
          <a:xfrm>
            <a:off x="7714422" y="4405588"/>
            <a:ext cx="92420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8. Waning Crescent Earth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F1A51F-15C6-D5F2-E5DA-253FE169713D}"/>
              </a:ext>
            </a:extLst>
          </p:cNvPr>
          <p:cNvSpPr txBox="1"/>
          <p:nvPr/>
        </p:nvSpPr>
        <p:spPr>
          <a:xfrm>
            <a:off x="2901058" y="4591116"/>
            <a:ext cx="165551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6. Waning Gibbous Earth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D35E17-760D-BCC6-EF4A-13318B8AE19D}"/>
              </a:ext>
            </a:extLst>
          </p:cNvPr>
          <p:cNvSpPr txBox="1"/>
          <p:nvPr/>
        </p:nvSpPr>
        <p:spPr>
          <a:xfrm>
            <a:off x="9729597" y="1499272"/>
            <a:ext cx="165551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3. First Quarter Earth</a:t>
            </a:r>
          </a:p>
        </p:txBody>
      </p:sp>
      <p:sp>
        <p:nvSpPr>
          <p:cNvPr id="7" name="Curved Left Arrow 6">
            <a:extLst>
              <a:ext uri="{FF2B5EF4-FFF2-40B4-BE49-F238E27FC236}">
                <a16:creationId xmlns:a16="http://schemas.microsoft.com/office/drawing/2014/main" id="{2E0FAECE-ECCA-465F-1D68-233BAE21173B}"/>
              </a:ext>
            </a:extLst>
          </p:cNvPr>
          <p:cNvSpPr/>
          <p:nvPr/>
        </p:nvSpPr>
        <p:spPr>
          <a:xfrm rot="16920000" flipV="1">
            <a:off x="5335689" y="-1247452"/>
            <a:ext cx="1650981" cy="8520727"/>
          </a:xfrm>
          <a:prstGeom prst="curvedLeftArrow">
            <a:avLst>
              <a:gd name="adj1" fmla="val 23332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06202A-E937-5E52-6306-80FDC156954A}"/>
              </a:ext>
            </a:extLst>
          </p:cNvPr>
          <p:cNvSpPr txBox="1"/>
          <p:nvPr/>
        </p:nvSpPr>
        <p:spPr>
          <a:xfrm>
            <a:off x="6730458" y="6285811"/>
            <a:ext cx="5285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cdn.creatureandcoagency.com</a:t>
            </a:r>
            <a:r>
              <a:rPr lang="en-US" sz="1050" dirty="0"/>
              <a:t>/uploads/2018/05/Phases-of-the-Moon-</a:t>
            </a:r>
            <a:r>
              <a:rPr lang="en-US" sz="1050" dirty="0" err="1"/>
              <a:t>Orbit.jpg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076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DD5EAC-DE28-01C0-790F-7A75387F0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74615"/>
            <a:ext cx="6740893" cy="5308515"/>
          </a:xfrm>
        </p:spPr>
        <p:txBody>
          <a:bodyPr/>
          <a:lstStyle/>
          <a:p>
            <a:r>
              <a:rPr lang="en-US" dirty="0"/>
              <a:t>Tidal locking keeps Earth roughly in the same part of the sky</a:t>
            </a:r>
          </a:p>
          <a:p>
            <a:r>
              <a:rPr lang="en-US" dirty="0"/>
              <a:t>Earth moves ~20°</a:t>
            </a:r>
          </a:p>
          <a:p>
            <a:pPr lvl="1"/>
            <a:r>
              <a:rPr lang="en-US" dirty="0"/>
              <a:t>Why 20°?</a:t>
            </a:r>
          </a:p>
          <a:p>
            <a:endParaRPr lang="en-US" dirty="0"/>
          </a:p>
          <a:p>
            <a:r>
              <a:rPr lang="en-US" dirty="0"/>
              <a:t>Longitude </a:t>
            </a:r>
            <a:r>
              <a:rPr lang="en-US" dirty="0" err="1"/>
              <a:t>Libration</a:t>
            </a:r>
            <a:r>
              <a:rPr lang="en-US" dirty="0"/>
              <a:t> = +/-7.4°</a:t>
            </a:r>
          </a:p>
          <a:p>
            <a:r>
              <a:rPr lang="en-US" dirty="0"/>
              <a:t>Latitude </a:t>
            </a:r>
            <a:r>
              <a:rPr lang="en-US" dirty="0" err="1"/>
              <a:t>Libration</a:t>
            </a:r>
            <a:r>
              <a:rPr lang="en-US" dirty="0"/>
              <a:t> = +/-6.7°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2576B4-45C6-B198-F94B-51E6EEDC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Earth location in the Sky at Reiner Gamma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F9E4E-2A16-314D-882C-E9FE3AC3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4E35F-9AFC-6971-3F2F-C0BE78C70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28</a:t>
            </a:fld>
            <a:endParaRPr lang="uk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2B5D6-1E28-2185-9862-F408101FC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"/>
          <a:stretch/>
        </p:blipFill>
        <p:spPr>
          <a:xfrm>
            <a:off x="7245172" y="1233522"/>
            <a:ext cx="4635125" cy="4990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B5ADB5-1013-5D40-2E87-C9892321A7CC}"/>
              </a:ext>
            </a:extLst>
          </p:cNvPr>
          <p:cNvSpPr txBox="1"/>
          <p:nvPr/>
        </p:nvSpPr>
        <p:spPr>
          <a:xfrm>
            <a:off x="10389750" y="476450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10/23/24 01:30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ADF12D-BDEF-71D0-1C98-95AE32E218D1}"/>
              </a:ext>
            </a:extLst>
          </p:cNvPr>
          <p:cNvCxnSpPr>
            <a:cxnSpLocks/>
          </p:cNvCxnSpPr>
          <p:nvPr/>
        </p:nvCxnSpPr>
        <p:spPr>
          <a:xfrm flipH="1">
            <a:off x="10510788" y="5133837"/>
            <a:ext cx="336884" cy="170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BE3BF4-B8F7-B1FD-5A4A-AF04D7CF7B25}"/>
              </a:ext>
            </a:extLst>
          </p:cNvPr>
          <p:cNvSpPr txBox="1"/>
          <p:nvPr/>
        </p:nvSpPr>
        <p:spPr>
          <a:xfrm>
            <a:off x="8280213" y="175019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10/10/24 13:30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0BFCAC-D666-CCBD-66FA-954BED524078}"/>
              </a:ext>
            </a:extLst>
          </p:cNvPr>
          <p:cNvCxnSpPr>
            <a:cxnSpLocks/>
          </p:cNvCxnSpPr>
          <p:nvPr/>
        </p:nvCxnSpPr>
        <p:spPr>
          <a:xfrm flipH="1">
            <a:off x="8401251" y="2119525"/>
            <a:ext cx="336884" cy="170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70C2242-8478-D765-3DC9-60E6FE75A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21" y="4079976"/>
            <a:ext cx="32131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EFC901-BFAA-E4B9-14AD-8A5234A4A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4964" y="1170957"/>
            <a:ext cx="4735166" cy="5308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63FA1C-2D92-9FD6-D208-14AA4854D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 Location – Day vs. Night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89E85-6CB0-7816-95EF-5DDD54E58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29</a:t>
            </a:fld>
            <a:endParaRPr lang="uk-UA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A623E04-9D64-5257-6472-CC05FF59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189" y="6700282"/>
            <a:ext cx="6991621" cy="231699"/>
          </a:xfrm>
        </p:spPr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</p:spTree>
    <p:extLst>
      <p:ext uri="{BB962C8B-B14F-4D97-AF65-F5344CB8AC3E}">
        <p14:creationId xmlns:p14="http://schemas.microsoft.com/office/powerpoint/2010/main" val="77146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026285-FE7E-1373-0E76-FE7B60CC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Phases - Explained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6DBBD3-CFA2-40A2-36DB-6799B09D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2B140-980E-7D69-0441-C2A4A60A7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3</a:t>
            </a:fld>
            <a:endParaRPr lang="uk-UA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6DB2949-77E7-1E51-0546-6F76C89433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1" y="1016744"/>
            <a:ext cx="11576050" cy="430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823097-3C76-4F45-DBC7-C2D770EE56D4}"/>
              </a:ext>
            </a:extLst>
          </p:cNvPr>
          <p:cNvSpPr txBox="1"/>
          <p:nvPr/>
        </p:nvSpPr>
        <p:spPr>
          <a:xfrm>
            <a:off x="6749178" y="5300797"/>
            <a:ext cx="5285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cdn.creatureandcoagency.com</a:t>
            </a:r>
            <a:r>
              <a:rPr lang="en-US" sz="1050" dirty="0"/>
              <a:t>/uploads/2018/05/Phases-of-the-Moon-</a:t>
            </a:r>
            <a:r>
              <a:rPr lang="en-US" sz="1050" dirty="0" err="1"/>
              <a:t>Orbit.jpg</a:t>
            </a:r>
            <a:endParaRPr lang="en-US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D52045-23E9-B672-96E5-184DC1A2B624}"/>
              </a:ext>
            </a:extLst>
          </p:cNvPr>
          <p:cNvSpPr txBox="1"/>
          <p:nvPr/>
        </p:nvSpPr>
        <p:spPr>
          <a:xfrm>
            <a:off x="5960857" y="5790251"/>
            <a:ext cx="592662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New Scrabble Word</a:t>
            </a:r>
          </a:p>
          <a:p>
            <a:r>
              <a:rPr lang="en-US" sz="1400" dirty="0"/>
              <a:t>Syzygy: a conjunction or opposition, especially of the moon with the sun.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43327-D52B-2427-3783-577C4CC07D84}"/>
              </a:ext>
            </a:extLst>
          </p:cNvPr>
          <p:cNvSpPr txBox="1"/>
          <p:nvPr/>
        </p:nvSpPr>
        <p:spPr>
          <a:xfrm>
            <a:off x="304521" y="5347456"/>
            <a:ext cx="458799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Knowledge check</a:t>
            </a:r>
            <a:endParaRPr lang="en-US" sz="1400" dirty="0"/>
          </a:p>
          <a:p>
            <a:pPr marL="342900" indent="-342900">
              <a:buAutoNum type="arabicPeriod"/>
            </a:pPr>
            <a:r>
              <a:rPr lang="en-US" sz="1400" dirty="0"/>
              <a:t>Identify noon, midnight, and sunset on the Earth</a:t>
            </a:r>
          </a:p>
          <a:p>
            <a:pPr marL="342900" indent="-342900">
              <a:buAutoNum type="arabicPeriod"/>
            </a:pPr>
            <a:r>
              <a:rPr lang="en-US" sz="1400" dirty="0"/>
              <a:t>What time does a Full Moon rise and set?</a:t>
            </a:r>
          </a:p>
          <a:p>
            <a:pPr marL="342900" indent="-342900">
              <a:buAutoNum type="arabicPeriod"/>
            </a:pPr>
            <a:r>
              <a:rPr lang="en-US" sz="1400" dirty="0"/>
              <a:t>What time does a Last Quarter moon rise and set?</a:t>
            </a: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12E39490-A988-DF10-49D1-F806006C57DB}"/>
              </a:ext>
            </a:extLst>
          </p:cNvPr>
          <p:cNvSpPr/>
          <p:nvPr/>
        </p:nvSpPr>
        <p:spPr>
          <a:xfrm>
            <a:off x="6522098" y="2743199"/>
            <a:ext cx="223935" cy="20527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23552-AB88-382E-938C-475D2A6706AF}"/>
              </a:ext>
            </a:extLst>
          </p:cNvPr>
          <p:cNvSpPr txBox="1"/>
          <p:nvPr/>
        </p:nvSpPr>
        <p:spPr>
          <a:xfrm>
            <a:off x="6634065" y="2568837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Noon</a:t>
            </a: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8DDA43B7-6834-B20A-C0EF-898C48B801EC}"/>
              </a:ext>
            </a:extLst>
          </p:cNvPr>
          <p:cNvSpPr/>
          <p:nvPr/>
        </p:nvSpPr>
        <p:spPr>
          <a:xfrm>
            <a:off x="4676732" y="2640562"/>
            <a:ext cx="223935" cy="20527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723F9F-F8DD-BE8D-65DD-FB601A841789}"/>
              </a:ext>
            </a:extLst>
          </p:cNvPr>
          <p:cNvSpPr txBox="1"/>
          <p:nvPr/>
        </p:nvSpPr>
        <p:spPr>
          <a:xfrm>
            <a:off x="4788699" y="2466200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Midnight</a:t>
            </a: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8F7631CB-1CA7-D66C-5EB8-B94B426C8208}"/>
              </a:ext>
            </a:extLst>
          </p:cNvPr>
          <p:cNvSpPr/>
          <p:nvPr/>
        </p:nvSpPr>
        <p:spPr>
          <a:xfrm>
            <a:off x="5646780" y="3612390"/>
            <a:ext cx="223935" cy="20527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3AB759-CFFA-19AB-91C6-B030AE5B7EE3}"/>
              </a:ext>
            </a:extLst>
          </p:cNvPr>
          <p:cNvSpPr txBox="1"/>
          <p:nvPr/>
        </p:nvSpPr>
        <p:spPr>
          <a:xfrm>
            <a:off x="5382643" y="3395803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Sunrise</a:t>
            </a:r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566E6CA8-4893-D91F-D7DC-6E96A6317E36}"/>
              </a:ext>
            </a:extLst>
          </p:cNvPr>
          <p:cNvSpPr/>
          <p:nvPr/>
        </p:nvSpPr>
        <p:spPr>
          <a:xfrm>
            <a:off x="5646780" y="1796432"/>
            <a:ext cx="223935" cy="20527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AEEED-10A1-4964-DE16-4BB79D259525}"/>
              </a:ext>
            </a:extLst>
          </p:cNvPr>
          <p:cNvSpPr txBox="1"/>
          <p:nvPr/>
        </p:nvSpPr>
        <p:spPr>
          <a:xfrm>
            <a:off x="5788242" y="1684625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Sunset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B63070-96E1-A848-C2C6-A855900426CC}"/>
              </a:ext>
            </a:extLst>
          </p:cNvPr>
          <p:cNvSpPr txBox="1"/>
          <p:nvPr/>
        </p:nvSpPr>
        <p:spPr>
          <a:xfrm rot="20723114">
            <a:off x="2740939" y="2121142"/>
            <a:ext cx="1891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Full moon rises at sunset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D6B4C0-EFE0-17D8-199A-4DA115120BE6}"/>
              </a:ext>
            </a:extLst>
          </p:cNvPr>
          <p:cNvSpPr txBox="1"/>
          <p:nvPr/>
        </p:nvSpPr>
        <p:spPr>
          <a:xfrm rot="615768">
            <a:off x="2728184" y="3157814"/>
            <a:ext cx="1891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Full moon sets at sunrise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F5CD71-9079-6C65-C709-D1388582E985}"/>
              </a:ext>
            </a:extLst>
          </p:cNvPr>
          <p:cNvCxnSpPr>
            <a:cxnSpLocks/>
          </p:cNvCxnSpPr>
          <p:nvPr/>
        </p:nvCxnSpPr>
        <p:spPr>
          <a:xfrm flipH="1">
            <a:off x="1387560" y="1961624"/>
            <a:ext cx="4188489" cy="9868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4A443F-38F1-255E-D7BC-9492800EC312}"/>
              </a:ext>
            </a:extLst>
          </p:cNvPr>
          <p:cNvCxnSpPr>
            <a:cxnSpLocks/>
          </p:cNvCxnSpPr>
          <p:nvPr/>
        </p:nvCxnSpPr>
        <p:spPr>
          <a:xfrm flipH="1" flipV="1">
            <a:off x="1387560" y="2991788"/>
            <a:ext cx="4188489" cy="7985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592CC7-CF8B-1C59-DED8-A530A36D7DA7}"/>
              </a:ext>
            </a:extLst>
          </p:cNvPr>
          <p:cNvCxnSpPr>
            <a:cxnSpLocks/>
          </p:cNvCxnSpPr>
          <p:nvPr/>
        </p:nvCxnSpPr>
        <p:spPr>
          <a:xfrm>
            <a:off x="4788699" y="2845836"/>
            <a:ext cx="810716" cy="11461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5C5D50-89B5-ABC2-5C24-A43FE0A2530E}"/>
              </a:ext>
            </a:extLst>
          </p:cNvPr>
          <p:cNvCxnSpPr>
            <a:cxnSpLocks/>
          </p:cNvCxnSpPr>
          <p:nvPr/>
        </p:nvCxnSpPr>
        <p:spPr>
          <a:xfrm flipH="1">
            <a:off x="5870715" y="2937099"/>
            <a:ext cx="757176" cy="10750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0F5CA32-350A-D4C2-73B3-8BAAACB88B1E}"/>
              </a:ext>
            </a:extLst>
          </p:cNvPr>
          <p:cNvSpPr txBox="1"/>
          <p:nvPr/>
        </p:nvSpPr>
        <p:spPr>
          <a:xfrm rot="3342080">
            <a:off x="4259604" y="3293942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Last Quarter moon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rises at midnight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B4089F-9DCA-5B43-53D4-EAD098442A66}"/>
              </a:ext>
            </a:extLst>
          </p:cNvPr>
          <p:cNvSpPr txBox="1"/>
          <p:nvPr/>
        </p:nvSpPr>
        <p:spPr>
          <a:xfrm rot="18382164">
            <a:off x="5764590" y="3322966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Last Quarter moon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sets at noon</a:t>
            </a:r>
          </a:p>
        </p:txBody>
      </p:sp>
    </p:spTree>
    <p:extLst>
      <p:ext uri="{BB962C8B-B14F-4D97-AF65-F5344CB8AC3E}">
        <p14:creationId xmlns:p14="http://schemas.microsoft.com/office/powerpoint/2010/main" val="10932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  <p:bldP spid="17" grpId="1"/>
      <p:bldP spid="18" grpId="0"/>
      <p:bldP spid="18" grpId="1"/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C744776-3D4C-AF89-9101-25F64014C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90" y="972151"/>
            <a:ext cx="4211107" cy="57109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228D68-9107-EEAD-BCE9-568B1D687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D3802-8AD9-57D5-47E0-FF316453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189" y="6700282"/>
            <a:ext cx="6991621" cy="231699"/>
          </a:xfrm>
        </p:spPr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2E82-08FF-43F7-7D8C-45D37F153D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30</a:t>
            </a:fld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D5AA4-6309-F127-118C-8B418548E9D0}"/>
              </a:ext>
            </a:extLst>
          </p:cNvPr>
          <p:cNvSpPr txBox="1"/>
          <p:nvPr/>
        </p:nvSpPr>
        <p:spPr>
          <a:xfrm>
            <a:off x="870668" y="1149355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Full Moon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D0393-887D-04F0-25BF-7FC66F7B3DE4}"/>
              </a:ext>
            </a:extLst>
          </p:cNvPr>
          <p:cNvSpPr txBox="1"/>
          <p:nvPr/>
        </p:nvSpPr>
        <p:spPr>
          <a:xfrm>
            <a:off x="3746234" y="2670087"/>
            <a:ext cx="1497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New Moon (off chart)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4C947-2528-4DCD-F3C6-357493A2E5F0}"/>
              </a:ext>
            </a:extLst>
          </p:cNvPr>
          <p:cNvSpPr txBox="1"/>
          <p:nvPr/>
        </p:nvSpPr>
        <p:spPr>
          <a:xfrm>
            <a:off x="870668" y="2581485"/>
            <a:ext cx="8435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New Earth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ECA888-B1C6-B11B-1280-13CE6263A1D0}"/>
              </a:ext>
            </a:extLst>
          </p:cNvPr>
          <p:cNvSpPr txBox="1"/>
          <p:nvPr/>
        </p:nvSpPr>
        <p:spPr>
          <a:xfrm>
            <a:off x="3816766" y="1046446"/>
            <a:ext cx="1426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Full Earth (off chart)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14CEF-C3F5-D58B-296D-9856F6ABF8A1}"/>
              </a:ext>
            </a:extLst>
          </p:cNvPr>
          <p:cNvSpPr txBox="1"/>
          <p:nvPr/>
        </p:nvSpPr>
        <p:spPr>
          <a:xfrm rot="5400000">
            <a:off x="2306359" y="1327569"/>
            <a:ext cx="9653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Last Quarter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0F7918-B068-B745-95F8-F2A4EBC32725}"/>
              </a:ext>
            </a:extLst>
          </p:cNvPr>
          <p:cNvSpPr/>
          <p:nvPr/>
        </p:nvSpPr>
        <p:spPr>
          <a:xfrm>
            <a:off x="712488" y="5794258"/>
            <a:ext cx="3069802" cy="261611"/>
          </a:xfrm>
          <a:prstGeom prst="rect">
            <a:avLst/>
          </a:prstGeom>
          <a:solidFill>
            <a:schemeClr val="accent6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East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140B62-E58D-F9C8-4E15-C02AE6CD54F0}"/>
              </a:ext>
            </a:extLst>
          </p:cNvPr>
          <p:cNvSpPr/>
          <p:nvPr/>
        </p:nvSpPr>
        <p:spPr>
          <a:xfrm>
            <a:off x="712488" y="5414591"/>
            <a:ext cx="3069802" cy="261611"/>
          </a:xfrm>
          <a:prstGeom prst="rect">
            <a:avLst/>
          </a:prstGeom>
          <a:solidFill>
            <a:schemeClr val="accent5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South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7DB0AA-3D32-B57A-B51B-50439BA3158A}"/>
              </a:ext>
            </a:extLst>
          </p:cNvPr>
          <p:cNvSpPr/>
          <p:nvPr/>
        </p:nvSpPr>
        <p:spPr>
          <a:xfrm>
            <a:off x="712488" y="5030272"/>
            <a:ext cx="3069802" cy="261611"/>
          </a:xfrm>
          <a:prstGeom prst="rect">
            <a:avLst/>
          </a:prstGeom>
          <a:solidFill>
            <a:schemeClr val="accent4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West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" name="LanderShadow">
            <a:hlinkClick r:id="" action="ppaction://media"/>
            <a:extLst>
              <a:ext uri="{FF2B5EF4-FFF2-40B4-BE49-F238E27FC236}">
                <a16:creationId xmlns:a16="http://schemas.microsoft.com/office/drawing/2014/main" id="{4AEF33F5-CBF6-E0DA-47F4-814D6470A4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1038" y="1433513"/>
            <a:ext cx="6119812" cy="4589462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B9C2175-E6F9-5669-ED37-A666A18623C0}"/>
              </a:ext>
            </a:extLst>
          </p:cNvPr>
          <p:cNvSpPr/>
          <p:nvPr/>
        </p:nvSpPr>
        <p:spPr>
          <a:xfrm>
            <a:off x="712488" y="4784162"/>
            <a:ext cx="3069802" cy="137160"/>
          </a:xfrm>
          <a:prstGeom prst="rect">
            <a:avLst/>
          </a:prstGeom>
          <a:solidFill>
            <a:schemeClr val="accent3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North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DE3DE1-5F19-9EBF-E48E-2BDC8B0F8900}"/>
              </a:ext>
            </a:extLst>
          </p:cNvPr>
          <p:cNvSpPr/>
          <p:nvPr/>
        </p:nvSpPr>
        <p:spPr>
          <a:xfrm>
            <a:off x="712488" y="6172356"/>
            <a:ext cx="3069802" cy="137160"/>
          </a:xfrm>
          <a:prstGeom prst="rect">
            <a:avLst/>
          </a:prstGeom>
          <a:solidFill>
            <a:schemeClr val="accent3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North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5EEEAD-A53E-4C14-90BF-3F32E4DAD151}"/>
              </a:ext>
            </a:extLst>
          </p:cNvPr>
          <p:cNvSpPr txBox="1"/>
          <p:nvPr/>
        </p:nvSpPr>
        <p:spPr>
          <a:xfrm>
            <a:off x="6721651" y="1097005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Lander shadow length (m) and heading</a:t>
            </a:r>
          </a:p>
        </p:txBody>
      </p:sp>
    </p:spTree>
    <p:extLst>
      <p:ext uri="{BB962C8B-B14F-4D97-AF65-F5344CB8AC3E}">
        <p14:creationId xmlns:p14="http://schemas.microsoft.com/office/powerpoint/2010/main" val="19322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C744776-3D4C-AF89-9101-25F64014C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90" y="972151"/>
            <a:ext cx="4211107" cy="57109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228D68-9107-EEAD-BCE9-568B1D687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Ops – Earth Shine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D3802-8AD9-57D5-47E0-FF316453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189" y="6700282"/>
            <a:ext cx="6991621" cy="231699"/>
          </a:xfrm>
        </p:spPr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2E82-08FF-43F7-7D8C-45D37F153D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31</a:t>
            </a:fld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D5AA4-6309-F127-118C-8B418548E9D0}"/>
              </a:ext>
            </a:extLst>
          </p:cNvPr>
          <p:cNvSpPr txBox="1"/>
          <p:nvPr/>
        </p:nvSpPr>
        <p:spPr>
          <a:xfrm>
            <a:off x="870668" y="1149355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Full Moon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D0393-887D-04F0-25BF-7FC66F7B3DE4}"/>
              </a:ext>
            </a:extLst>
          </p:cNvPr>
          <p:cNvSpPr txBox="1"/>
          <p:nvPr/>
        </p:nvSpPr>
        <p:spPr>
          <a:xfrm>
            <a:off x="3746234" y="2670087"/>
            <a:ext cx="1497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New Moon (off chart)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4C947-2528-4DCD-F3C6-357493A2E5F0}"/>
              </a:ext>
            </a:extLst>
          </p:cNvPr>
          <p:cNvSpPr txBox="1"/>
          <p:nvPr/>
        </p:nvSpPr>
        <p:spPr>
          <a:xfrm>
            <a:off x="870668" y="2581485"/>
            <a:ext cx="8435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New Earth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ECA888-B1C6-B11B-1280-13CE6263A1D0}"/>
              </a:ext>
            </a:extLst>
          </p:cNvPr>
          <p:cNvSpPr txBox="1"/>
          <p:nvPr/>
        </p:nvSpPr>
        <p:spPr>
          <a:xfrm>
            <a:off x="3816766" y="1046446"/>
            <a:ext cx="1426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Full Earth (off chart)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14CEF-C3F5-D58B-296D-9856F6ABF8A1}"/>
              </a:ext>
            </a:extLst>
          </p:cNvPr>
          <p:cNvSpPr txBox="1"/>
          <p:nvPr/>
        </p:nvSpPr>
        <p:spPr>
          <a:xfrm rot="5400000">
            <a:off x="2290218" y="1398349"/>
            <a:ext cx="9653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Last Quarter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0F7918-B068-B745-95F8-F2A4EBC32725}"/>
              </a:ext>
            </a:extLst>
          </p:cNvPr>
          <p:cNvSpPr/>
          <p:nvPr/>
        </p:nvSpPr>
        <p:spPr>
          <a:xfrm>
            <a:off x="712488" y="5794258"/>
            <a:ext cx="3069802" cy="261611"/>
          </a:xfrm>
          <a:prstGeom prst="rect">
            <a:avLst/>
          </a:prstGeom>
          <a:solidFill>
            <a:schemeClr val="accent6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East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140B62-E58D-F9C8-4E15-C02AE6CD54F0}"/>
              </a:ext>
            </a:extLst>
          </p:cNvPr>
          <p:cNvSpPr/>
          <p:nvPr/>
        </p:nvSpPr>
        <p:spPr>
          <a:xfrm>
            <a:off x="712488" y="5414591"/>
            <a:ext cx="3069802" cy="261611"/>
          </a:xfrm>
          <a:prstGeom prst="rect">
            <a:avLst/>
          </a:prstGeom>
          <a:solidFill>
            <a:schemeClr val="accent5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South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7DB0AA-3D32-B57A-B51B-50439BA3158A}"/>
              </a:ext>
            </a:extLst>
          </p:cNvPr>
          <p:cNvSpPr/>
          <p:nvPr/>
        </p:nvSpPr>
        <p:spPr>
          <a:xfrm>
            <a:off x="712488" y="5030272"/>
            <a:ext cx="3069802" cy="261611"/>
          </a:xfrm>
          <a:prstGeom prst="rect">
            <a:avLst/>
          </a:prstGeom>
          <a:solidFill>
            <a:schemeClr val="accent4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West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9C2175-E6F9-5669-ED37-A666A18623C0}"/>
              </a:ext>
            </a:extLst>
          </p:cNvPr>
          <p:cNvSpPr/>
          <p:nvPr/>
        </p:nvSpPr>
        <p:spPr>
          <a:xfrm>
            <a:off x="712488" y="4784162"/>
            <a:ext cx="3069802" cy="137160"/>
          </a:xfrm>
          <a:prstGeom prst="rect">
            <a:avLst/>
          </a:prstGeom>
          <a:solidFill>
            <a:schemeClr val="accent3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North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DE3DE1-5F19-9EBF-E48E-2BDC8B0F8900}"/>
              </a:ext>
            </a:extLst>
          </p:cNvPr>
          <p:cNvSpPr/>
          <p:nvPr/>
        </p:nvSpPr>
        <p:spPr>
          <a:xfrm>
            <a:off x="712488" y="6172356"/>
            <a:ext cx="3069802" cy="137160"/>
          </a:xfrm>
          <a:prstGeom prst="rect">
            <a:avLst/>
          </a:prstGeom>
          <a:solidFill>
            <a:schemeClr val="accent3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North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527A78-C37E-54C2-6877-A8EA378E660C}"/>
              </a:ext>
            </a:extLst>
          </p:cNvPr>
          <p:cNvSpPr/>
          <p:nvPr/>
        </p:nvSpPr>
        <p:spPr>
          <a:xfrm>
            <a:off x="480523" y="1827728"/>
            <a:ext cx="1964922" cy="11837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EB703-580E-8732-B51F-79DCA741F50B}"/>
              </a:ext>
            </a:extLst>
          </p:cNvPr>
          <p:cNvSpPr txBox="1"/>
          <p:nvPr/>
        </p:nvSpPr>
        <p:spPr>
          <a:xfrm>
            <a:off x="2940606" y="2888433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Minimal Earth Shine at</a:t>
            </a:r>
            <a:br>
              <a:rPr lang="en-US" dirty="0"/>
            </a:br>
            <a:r>
              <a:rPr lang="en-US" dirty="0"/>
              <a:t>beginning of mission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CED30A-AEB6-AC0F-5606-96915395BD63}"/>
              </a:ext>
            </a:extLst>
          </p:cNvPr>
          <p:cNvCxnSpPr/>
          <p:nvPr/>
        </p:nvCxnSpPr>
        <p:spPr>
          <a:xfrm flipH="1" flipV="1">
            <a:off x="2389443" y="2712290"/>
            <a:ext cx="573280" cy="3358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FC9983C-37A8-957B-2DF0-B8C18DF9F386}"/>
              </a:ext>
            </a:extLst>
          </p:cNvPr>
          <p:cNvSpPr txBox="1"/>
          <p:nvPr/>
        </p:nvSpPr>
        <p:spPr>
          <a:xfrm>
            <a:off x="6721651" y="1097005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Lander shadow length (m) and heading</a:t>
            </a:r>
          </a:p>
        </p:txBody>
      </p:sp>
      <p:pic>
        <p:nvPicPr>
          <p:cNvPr id="24" name="LanderShadow">
            <a:hlinkClick r:id="" action="ppaction://media"/>
            <a:extLst>
              <a:ext uri="{FF2B5EF4-FFF2-40B4-BE49-F238E27FC236}">
                <a16:creationId xmlns:a16="http://schemas.microsoft.com/office/drawing/2014/main" id="{C7762C07-EAAF-5D7F-4DA3-A8F4139D1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7377" y="1591150"/>
            <a:ext cx="5547882" cy="41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anderShadow">
            <a:hlinkClick r:id="" action="ppaction://media"/>
            <a:extLst>
              <a:ext uri="{FF2B5EF4-FFF2-40B4-BE49-F238E27FC236}">
                <a16:creationId xmlns:a16="http://schemas.microsoft.com/office/drawing/2014/main" id="{7F8C3048-5574-4370-C86F-5BA6ADE926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7377" y="1591150"/>
            <a:ext cx="5547882" cy="416060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744776-3D4C-AF89-9101-25F64014C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90" y="972151"/>
            <a:ext cx="4211107" cy="57109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228D68-9107-EEAD-BCE9-568B1D687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Ops – Lander Shadow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D3802-8AD9-57D5-47E0-FF316453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189" y="6700282"/>
            <a:ext cx="6991621" cy="231699"/>
          </a:xfrm>
        </p:spPr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2E82-08FF-43F7-7D8C-45D37F153D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32</a:t>
            </a:fld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D5AA4-6309-F127-118C-8B418548E9D0}"/>
              </a:ext>
            </a:extLst>
          </p:cNvPr>
          <p:cNvSpPr txBox="1"/>
          <p:nvPr/>
        </p:nvSpPr>
        <p:spPr>
          <a:xfrm>
            <a:off x="870668" y="1149355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Full Moon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D0393-887D-04F0-25BF-7FC66F7B3DE4}"/>
              </a:ext>
            </a:extLst>
          </p:cNvPr>
          <p:cNvSpPr txBox="1"/>
          <p:nvPr/>
        </p:nvSpPr>
        <p:spPr>
          <a:xfrm>
            <a:off x="3746234" y="2670087"/>
            <a:ext cx="1497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New Moon (off chart)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4C947-2528-4DCD-F3C6-357493A2E5F0}"/>
              </a:ext>
            </a:extLst>
          </p:cNvPr>
          <p:cNvSpPr txBox="1"/>
          <p:nvPr/>
        </p:nvSpPr>
        <p:spPr>
          <a:xfrm>
            <a:off x="870668" y="2581485"/>
            <a:ext cx="8435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New Earth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ECA888-B1C6-B11B-1280-13CE6263A1D0}"/>
              </a:ext>
            </a:extLst>
          </p:cNvPr>
          <p:cNvSpPr txBox="1"/>
          <p:nvPr/>
        </p:nvSpPr>
        <p:spPr>
          <a:xfrm>
            <a:off x="3816766" y="1046446"/>
            <a:ext cx="1426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Full Earth (off chart)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14CEF-C3F5-D58B-296D-9856F6ABF8A1}"/>
              </a:ext>
            </a:extLst>
          </p:cNvPr>
          <p:cNvSpPr txBox="1"/>
          <p:nvPr/>
        </p:nvSpPr>
        <p:spPr>
          <a:xfrm rot="5400000">
            <a:off x="2290218" y="1398349"/>
            <a:ext cx="9653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Last Quarter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0F7918-B068-B745-95F8-F2A4EBC32725}"/>
              </a:ext>
            </a:extLst>
          </p:cNvPr>
          <p:cNvSpPr/>
          <p:nvPr/>
        </p:nvSpPr>
        <p:spPr>
          <a:xfrm>
            <a:off x="712488" y="5794258"/>
            <a:ext cx="3069802" cy="261611"/>
          </a:xfrm>
          <a:prstGeom prst="rect">
            <a:avLst/>
          </a:prstGeom>
          <a:solidFill>
            <a:schemeClr val="accent6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East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140B62-E58D-F9C8-4E15-C02AE6CD54F0}"/>
              </a:ext>
            </a:extLst>
          </p:cNvPr>
          <p:cNvSpPr/>
          <p:nvPr/>
        </p:nvSpPr>
        <p:spPr>
          <a:xfrm>
            <a:off x="712488" y="5414591"/>
            <a:ext cx="3069802" cy="261611"/>
          </a:xfrm>
          <a:prstGeom prst="rect">
            <a:avLst/>
          </a:prstGeom>
          <a:solidFill>
            <a:schemeClr val="accent5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South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7DB0AA-3D32-B57A-B51B-50439BA3158A}"/>
              </a:ext>
            </a:extLst>
          </p:cNvPr>
          <p:cNvSpPr/>
          <p:nvPr/>
        </p:nvSpPr>
        <p:spPr>
          <a:xfrm>
            <a:off x="712488" y="5030272"/>
            <a:ext cx="3069802" cy="261611"/>
          </a:xfrm>
          <a:prstGeom prst="rect">
            <a:avLst/>
          </a:prstGeom>
          <a:solidFill>
            <a:schemeClr val="accent4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West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9C2175-E6F9-5669-ED37-A666A18623C0}"/>
              </a:ext>
            </a:extLst>
          </p:cNvPr>
          <p:cNvSpPr/>
          <p:nvPr/>
        </p:nvSpPr>
        <p:spPr>
          <a:xfrm>
            <a:off x="712488" y="4784162"/>
            <a:ext cx="3069802" cy="137160"/>
          </a:xfrm>
          <a:prstGeom prst="rect">
            <a:avLst/>
          </a:prstGeom>
          <a:solidFill>
            <a:schemeClr val="accent3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North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DE3DE1-5F19-9EBF-E48E-2BDC8B0F8900}"/>
              </a:ext>
            </a:extLst>
          </p:cNvPr>
          <p:cNvSpPr/>
          <p:nvPr/>
        </p:nvSpPr>
        <p:spPr>
          <a:xfrm>
            <a:off x="712488" y="6172356"/>
            <a:ext cx="3069802" cy="137160"/>
          </a:xfrm>
          <a:prstGeom prst="rect">
            <a:avLst/>
          </a:prstGeom>
          <a:solidFill>
            <a:schemeClr val="accent3">
              <a:lumMod val="20000"/>
              <a:lumOff val="80000"/>
              <a:alpha val="19926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North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EB703-580E-8732-B51F-79DCA741F50B}"/>
              </a:ext>
            </a:extLst>
          </p:cNvPr>
          <p:cNvSpPr txBox="1"/>
          <p:nvPr/>
        </p:nvSpPr>
        <p:spPr>
          <a:xfrm>
            <a:off x="4038325" y="3926304"/>
            <a:ext cx="306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Lander shadow moves slowly</a:t>
            </a:r>
          </a:p>
          <a:p>
            <a:endParaRPr lang="en-US" sz="1600" dirty="0"/>
          </a:p>
          <a:p>
            <a:r>
              <a:rPr lang="en-US" sz="1600" dirty="0"/>
              <a:t>Sun passing directly overhead creates minimal southward shadow at noon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CED30A-AEB6-AC0F-5606-96915395BD63}"/>
              </a:ext>
            </a:extLst>
          </p:cNvPr>
          <p:cNvCxnSpPr>
            <a:cxnSpLocks/>
          </p:cNvCxnSpPr>
          <p:nvPr/>
        </p:nvCxnSpPr>
        <p:spPr>
          <a:xfrm flipV="1">
            <a:off x="6839267" y="3827628"/>
            <a:ext cx="1981677" cy="4609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F91FC85-FC4F-6BBF-4D7E-DD334A3A6F1B}"/>
              </a:ext>
            </a:extLst>
          </p:cNvPr>
          <p:cNvSpPr txBox="1"/>
          <p:nvPr/>
        </p:nvSpPr>
        <p:spPr>
          <a:xfrm>
            <a:off x="6721651" y="1097005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Lander shadow length (m) and heading</a:t>
            </a:r>
          </a:p>
        </p:txBody>
      </p:sp>
    </p:spTree>
    <p:extLst>
      <p:ext uri="{BB962C8B-B14F-4D97-AF65-F5344CB8AC3E}">
        <p14:creationId xmlns:p14="http://schemas.microsoft.com/office/powerpoint/2010/main" val="17780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00CC7D-0F5B-99BB-152E-0916D7620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Moon’s orbit is eccentric</a:t>
            </a:r>
          </a:p>
          <a:p>
            <a:pPr lvl="1"/>
            <a:r>
              <a:rPr lang="en-US" dirty="0"/>
              <a:t>e = 0.0549</a:t>
            </a:r>
          </a:p>
          <a:p>
            <a:pPr lvl="1"/>
            <a:r>
              <a:rPr lang="en-US" dirty="0"/>
              <a:t>Apogee = 405,504km</a:t>
            </a:r>
          </a:p>
          <a:p>
            <a:pPr lvl="1"/>
            <a:r>
              <a:rPr lang="en-US" dirty="0"/>
              <a:t>Perigee = 363,396km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OK, so the angular size of Earth is 4x larger than the moon is here on Earth</a:t>
            </a:r>
          </a:p>
          <a:p>
            <a:r>
              <a:rPr lang="en-US" dirty="0"/>
              <a:t>From the SACA Context Cam, the Earth would be 112 - 125 pixels across.</a:t>
            </a:r>
          </a:p>
          <a:p>
            <a:pPr lvl="1"/>
            <a:r>
              <a:rPr lang="en-US" dirty="0"/>
              <a:t>That represents 3% of the FOV, so it’ll be pretty small.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A525D6-AADC-F670-6A23-E14DA6BE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size of Earth vs. Moon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86658-5464-6EE9-A014-BC695B81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EC8DA-B55E-A711-2925-4ABBA7F748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33</a:t>
            </a:fld>
            <a:endParaRPr lang="uk-UA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28F600-A27D-B850-61D0-E8F5B5A21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047073"/>
              </p:ext>
            </p:extLst>
          </p:nvPr>
        </p:nvGraphicFramePr>
        <p:xfrm>
          <a:off x="270332" y="2801157"/>
          <a:ext cx="5822215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37413442"/>
                    </a:ext>
                  </a:extLst>
                </a:gridCol>
                <a:gridCol w="1495838">
                  <a:extLst>
                    <a:ext uri="{9D8B030D-6E8A-4147-A177-3AD203B41FA5}">
                      <a16:colId xmlns:a16="http://schemas.microsoft.com/office/drawing/2014/main" val="3212535189"/>
                    </a:ext>
                  </a:extLst>
                </a:gridCol>
                <a:gridCol w="1617044">
                  <a:extLst>
                    <a:ext uri="{9D8B030D-6E8A-4147-A177-3AD203B41FA5}">
                      <a16:colId xmlns:a16="http://schemas.microsoft.com/office/drawing/2014/main" val="2422013224"/>
                    </a:ext>
                  </a:extLst>
                </a:gridCol>
              </a:tblGrid>
              <a:tr h="30123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Moon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Earth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79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Diameter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3474.8km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12,742.0km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639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Angular size at Apogee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0.49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1.80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008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Angular size at Perigee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2.01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°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020405"/>
                  </a:ext>
                </a:extLst>
              </a:tr>
            </a:tbl>
          </a:graphicData>
        </a:graphic>
      </p:graphicFrame>
      <p:pic>
        <p:nvPicPr>
          <p:cNvPr id="2050" name="Picture 2" descr="Illustration image">
            <a:extLst>
              <a:ext uri="{FF2B5EF4-FFF2-40B4-BE49-F238E27FC236}">
                <a16:creationId xmlns:a16="http://schemas.microsoft.com/office/drawing/2014/main" id="{BB243B44-FA23-751D-2E2A-895A5264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32" y="1297209"/>
            <a:ext cx="5347368" cy="300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48D8E1-F81A-B3A7-EA41-87EFC211E433}"/>
              </a:ext>
            </a:extLst>
          </p:cNvPr>
          <p:cNvSpPr txBox="1"/>
          <p:nvPr/>
        </p:nvSpPr>
        <p:spPr>
          <a:xfrm>
            <a:off x="500514" y="47163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DCC9F-D608-C679-F7FE-E72463964243}"/>
              </a:ext>
            </a:extLst>
          </p:cNvPr>
          <p:cNvSpPr txBox="1"/>
          <p:nvPr/>
        </p:nvSpPr>
        <p:spPr>
          <a:xfrm>
            <a:off x="7138447" y="4244401"/>
            <a:ext cx="61321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www.timeanddate.com</a:t>
            </a:r>
            <a:r>
              <a:rPr lang="en-US" sz="1100" dirty="0"/>
              <a:t>/astronomy/measuring-the-sky-by-</a:t>
            </a:r>
            <a:r>
              <a:rPr lang="en-US" sz="1100" dirty="0" err="1"/>
              <a:t>hand.html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40126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1C5388-9672-E564-9512-AD0C08DF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picture of Earth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75BF8-988E-687A-E0C4-818DD144F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1798D-9A95-B6A9-E2D2-55BADE162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34</a:t>
            </a:fld>
            <a:endParaRPr lang="uk-UA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7D14187-50A5-A35D-1FAD-05BBBA258B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843364"/>
            <a:ext cx="5077929" cy="33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2E7D27-E073-AE95-DEBE-0EE6DEFDE355}"/>
              </a:ext>
            </a:extLst>
          </p:cNvPr>
          <p:cNvSpPr txBox="1"/>
          <p:nvPr/>
        </p:nvSpPr>
        <p:spPr>
          <a:xfrm>
            <a:off x="192156" y="1412086"/>
            <a:ext cx="647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we have something like Apollo 8’s iconic Earthrise photo?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1EE713-6C8C-25DB-7431-CFD26C007735}"/>
              </a:ext>
            </a:extLst>
          </p:cNvPr>
          <p:cNvGrpSpPr/>
          <p:nvPr/>
        </p:nvGrpSpPr>
        <p:grpSpPr>
          <a:xfrm>
            <a:off x="6400032" y="2664999"/>
            <a:ext cx="5074920" cy="3383280"/>
            <a:chOff x="6400032" y="2664999"/>
            <a:chExt cx="5074920" cy="338328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F03F3F5-D24A-E8F7-0C13-334A4E698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032" y="2664999"/>
              <a:ext cx="5074920" cy="338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37780B-1C73-4F85-017F-31203F0D6B6E}"/>
                </a:ext>
              </a:extLst>
            </p:cNvPr>
            <p:cNvSpPr/>
            <p:nvPr/>
          </p:nvSpPr>
          <p:spPr>
            <a:xfrm>
              <a:off x="7885043" y="3664420"/>
              <a:ext cx="2080592" cy="9607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3C60F8E7-0C5E-E7F7-91C1-02738038E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9" t="34790" r="38100" b="41509"/>
            <a:stretch/>
          </p:blipFill>
          <p:spPr bwMode="auto">
            <a:xfrm>
              <a:off x="9038454" y="3536007"/>
              <a:ext cx="155448" cy="100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4D9F6E-6897-FB99-9302-B29EDB2D4EB9}"/>
              </a:ext>
            </a:extLst>
          </p:cNvPr>
          <p:cNvSpPr txBox="1"/>
          <p:nvPr/>
        </p:nvSpPr>
        <p:spPr>
          <a:xfrm>
            <a:off x="6460561" y="2321841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Probably not. It’ll look something more like this</a:t>
            </a:r>
          </a:p>
        </p:txBody>
      </p:sp>
    </p:spTree>
    <p:extLst>
      <p:ext uri="{BB962C8B-B14F-4D97-AF65-F5344CB8AC3E}">
        <p14:creationId xmlns:p14="http://schemas.microsoft.com/office/powerpoint/2010/main" val="939777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0069CE-1E61-D561-CD6C-A5795B741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calculate the ratio of Earthshine to direct sunlight</a:t>
            </a:r>
          </a:p>
          <a:p>
            <a:r>
              <a:rPr lang="en-US" dirty="0"/>
              <a:t>Assume the solar flux hitting the moon is the same as the solar flux hitting Earth</a:t>
            </a:r>
          </a:p>
          <a:p>
            <a:pPr lvl="1"/>
            <a:r>
              <a:rPr lang="en-US" dirty="0"/>
              <a:t>Earth has an albedo of 30%</a:t>
            </a:r>
          </a:p>
          <a:p>
            <a:pPr lvl="1"/>
            <a:r>
              <a:rPr lang="en-US" dirty="0"/>
              <a:t>The Earth has a radius of 6371km</a:t>
            </a:r>
          </a:p>
          <a:p>
            <a:pPr lvl="1"/>
            <a:r>
              <a:rPr lang="en-US" dirty="0"/>
              <a:t>The semimajor axis of the lunar orbit is 384,450km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Earthshine is 25,000 times dimmer than direct sunlight if the Earth is full</a:t>
            </a:r>
          </a:p>
          <a:p>
            <a:r>
              <a:rPr lang="en-US" dirty="0"/>
              <a:t>Earthshine is 50,000 times dimmer than direct sunlight if the Earth is 50% illuminated</a:t>
            </a:r>
          </a:p>
          <a:p>
            <a:endParaRPr lang="en-US" dirty="0"/>
          </a:p>
          <a:p>
            <a:r>
              <a:rPr lang="en-US" dirty="0"/>
              <a:t>Why do we care? Earthshine probably won’t fill in shadows in our images.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C97604-4898-C5A7-D7A1-56743669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Magnitude of Earthshine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FAC7A-37BA-7FBF-0787-1F9614EE2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213AE-B2EB-4A57-3E53-3DB345D9D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35</a:t>
            </a:fld>
            <a:endParaRPr lang="uk-U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969BE4-1475-4EED-A129-A068E5B37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37" y="3169852"/>
            <a:ext cx="4731402" cy="93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2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228D68-9107-EEAD-BCE9-568B1D687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Ops – Earth Location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D3802-8AD9-57D5-47E0-FF316453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189" y="6700282"/>
            <a:ext cx="6991621" cy="231699"/>
          </a:xfrm>
        </p:spPr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2E82-08FF-43F7-7D8C-45D37F153D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36</a:t>
            </a:fld>
            <a:endParaRPr lang="uk-UA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C517A25-EAD6-7132-82C8-42DCE8868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74615"/>
            <a:ext cx="6437995" cy="5308515"/>
          </a:xfrm>
        </p:spPr>
        <p:txBody>
          <a:bodyPr/>
          <a:lstStyle/>
          <a:p>
            <a:r>
              <a:rPr lang="en-US" dirty="0"/>
              <a:t>Earth is nearly always in the same part of the sky:</a:t>
            </a:r>
          </a:p>
          <a:p>
            <a:pPr lvl="1"/>
            <a:r>
              <a:rPr lang="en-US" dirty="0"/>
              <a:t>Nearly due east</a:t>
            </a:r>
          </a:p>
          <a:p>
            <a:pPr lvl="1"/>
            <a:r>
              <a:rPr lang="en-US" dirty="0"/>
              <a:t>22° - 35° elevation</a:t>
            </a:r>
          </a:p>
          <a:p>
            <a:r>
              <a:rPr lang="en-US" dirty="0"/>
              <a:t>That is pretty high in the sky</a:t>
            </a:r>
          </a:p>
          <a:p>
            <a:pPr lvl="1"/>
            <a:endParaRPr lang="en-US" dirty="0"/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FFF6DECA-15F9-AC5C-BA12-F87F7E42E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795" y="1109581"/>
            <a:ext cx="4735166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30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037209-3329-CDF2-E46A-D5FEE31B5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10/27/24, Mission day-10:</a:t>
            </a:r>
          </a:p>
          <a:p>
            <a:pPr lvl="1"/>
            <a:r>
              <a:rPr lang="en-US" dirty="0"/>
              <a:t>Sun location:		30deg elevation, 264deg azimuth (west)</a:t>
            </a:r>
          </a:p>
          <a:p>
            <a:pPr lvl="1"/>
            <a:r>
              <a:rPr lang="en-US" dirty="0"/>
              <a:t>Earth location:		25deg elevation, 97deg azimuth (east)</a:t>
            </a:r>
          </a:p>
          <a:p>
            <a:pPr lvl="1"/>
            <a:r>
              <a:rPr lang="en-US" dirty="0"/>
              <a:t>Lander shadow:		7.3m long, pointing 84deg (east)</a:t>
            </a:r>
          </a:p>
          <a:p>
            <a:pPr lvl="1"/>
            <a:r>
              <a:rPr lang="en-US" dirty="0"/>
              <a:t>Earth illumination:	80%</a:t>
            </a:r>
          </a:p>
          <a:p>
            <a:pPr lvl="1"/>
            <a:endParaRPr lang="en-US" dirty="0"/>
          </a:p>
          <a:p>
            <a:r>
              <a:rPr lang="en-US" dirty="0"/>
              <a:t>What does this scene look like?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68E28A-EBBB-7A9D-45DF-C2245920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Imagination 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12700-DE44-EAEE-51EA-33BB5199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A5D4B-B3FB-3520-F1CC-C36854A49A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37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7646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881772-360B-E396-C1C7-A659DBB2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Sidereal vs. Synodic periods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A2CB-B2B2-34FB-1F3B-FB4D760E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B0570-AF51-A9B2-AD98-3CFF702D5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4</a:t>
            </a:fld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405A07-064D-7F26-CB2D-CDEEB4B30A74}"/>
              </a:ext>
            </a:extLst>
          </p:cNvPr>
          <p:cNvSpPr txBox="1"/>
          <p:nvPr/>
        </p:nvSpPr>
        <p:spPr>
          <a:xfrm>
            <a:off x="546755" y="1498862"/>
            <a:ext cx="62968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Sidereal Period: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Moon Orbital Sidereal Period = 27.321 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Moon Rotational Sideral Period = 27.321 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is how long it takes the moon to ORBIT a full 360°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Synodic Period: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Moon Orbital Synodic Period = 29.530 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Moon Rotational Synodic Period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29.530 days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is how long it takes the moon to return to the same</a:t>
            </a:r>
            <a:br>
              <a:rPr lang="en-US" dirty="0"/>
            </a:br>
            <a:r>
              <a:rPr lang="en-US" dirty="0"/>
              <a:t>location relative to celestial objects (e.g. the sun)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This is the period we care about.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KNOWLEDGE CHECK:</a:t>
            </a:r>
            <a:r>
              <a:rPr lang="en-US" dirty="0"/>
              <a:t> Is a common Earth day (24hr) a sidereal day or a synodic day?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Answer: A common Earth day is a Synodic day. A sidereal day is 23:56:04.0905</a:t>
            </a:r>
          </a:p>
        </p:txBody>
      </p:sp>
      <p:pic>
        <p:nvPicPr>
          <p:cNvPr id="1026" name="Picture 2" descr="sidereal month">
            <a:extLst>
              <a:ext uri="{FF2B5EF4-FFF2-40B4-BE49-F238E27FC236}">
                <a16:creationId xmlns:a16="http://schemas.microsoft.com/office/drawing/2014/main" id="{5775AC47-00FC-87F8-51DA-CF31B700B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541" y="1058433"/>
            <a:ext cx="5250459" cy="54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07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60EAD2-1467-33CA-8C38-89F369F39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sun moves at:</a:t>
            </a:r>
          </a:p>
          <a:p>
            <a:pPr marL="457200" lvl="1" indent="0">
              <a:buNone/>
            </a:pPr>
            <a:r>
              <a:rPr lang="en-US" dirty="0"/>
              <a:t>360°/</a:t>
            </a:r>
            <a:r>
              <a:rPr lang="en-US" dirty="0" err="1"/>
              <a:t>T</a:t>
            </a:r>
            <a:r>
              <a:rPr lang="en-US" baseline="-25000" dirty="0" err="1"/>
              <a:t>synodic</a:t>
            </a:r>
            <a:r>
              <a:rPr lang="en-US" dirty="0"/>
              <a:t> = </a:t>
            </a:r>
            <a:r>
              <a:rPr lang="en-US" b="1" dirty="0"/>
              <a:t>12.19°/day = 0.507°/</a:t>
            </a:r>
            <a:r>
              <a:rPr lang="en-US" b="1" dirty="0" err="1"/>
              <a:t>hr</a:t>
            </a:r>
            <a:endParaRPr lang="en-US" b="1" dirty="0"/>
          </a:p>
          <a:p>
            <a:endParaRPr lang="en-US" dirty="0"/>
          </a:p>
          <a:p>
            <a:pPr lvl="1"/>
            <a:r>
              <a:rPr lang="en-US" dirty="0"/>
              <a:t>Compare to Earth: 360°/24hr = 15°/</a:t>
            </a:r>
            <a:r>
              <a:rPr lang="en-US" dirty="0" err="1"/>
              <a:t>hr</a:t>
            </a:r>
            <a:endParaRPr lang="en-US" dirty="0"/>
          </a:p>
          <a:p>
            <a:endParaRPr lang="en-US" dirty="0"/>
          </a:p>
          <a:p>
            <a:r>
              <a:rPr lang="en-US" dirty="0"/>
              <a:t>Sunrise to Sunset = 180°/12.19°/day = 14.766 days</a:t>
            </a:r>
          </a:p>
          <a:p>
            <a:endParaRPr lang="en-US" dirty="0"/>
          </a:p>
          <a:p>
            <a:r>
              <a:rPr lang="en-US" dirty="0"/>
              <a:t>The sun moves 30x slower on the moon compared to Earth.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811A1C-0CA8-AF03-AB93-1546AAF48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Motion on the moon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3243E-9486-7ACB-E7A9-A288BB95C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B340C-FDAC-A96B-767B-BE81085A55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80776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881772-360B-E396-C1C7-A659DBB2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Tidal Locking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5A2CB-B2B2-34FB-1F3B-FB4D760E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B0570-AF51-A9B2-AD98-3CFF702D5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6</a:t>
            </a:fld>
            <a:endParaRPr lang="uk-UA" dirty="0"/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48368C4E-4452-4E90-3CB6-EBC1E33F80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r="47981" b="-591"/>
          <a:stretch/>
        </p:blipFill>
        <p:spPr bwMode="auto">
          <a:xfrm>
            <a:off x="7341753" y="1276260"/>
            <a:ext cx="4493210" cy="430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405A07-064D-7F26-CB2D-CDEEB4B30A74}"/>
              </a:ext>
            </a:extLst>
          </p:cNvPr>
          <p:cNvSpPr txBox="1"/>
          <p:nvPr/>
        </p:nvSpPr>
        <p:spPr>
          <a:xfrm>
            <a:off x="546756" y="1498862"/>
            <a:ext cx="69916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Tidal Locking synchronizes the orbital period to the rotational</a:t>
            </a:r>
            <a:br>
              <a:rPr lang="en-US" sz="2400" dirty="0"/>
            </a:br>
            <a:r>
              <a:rPr lang="en-US" sz="2400" dirty="0"/>
              <a:t>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This is why we can only see one face of the moon from Earth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8682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0AEEB3-CDD6-2F22-2B9E-8DACC473F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Phases - durations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C87BC6-1D08-AED8-0310-41969159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50195-FED6-CCA7-8DC8-FA3F6090BC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6433" y="6453231"/>
            <a:ext cx="523864" cy="399157"/>
          </a:xfrm>
        </p:spPr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7</a:t>
            </a:fld>
            <a:endParaRPr lang="uk-UA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8D4F2CF-0E23-D84C-7E4D-23BF35EA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2" y="1463896"/>
            <a:ext cx="11451619" cy="42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744F24-A2E7-3FF4-10F1-2DD08EE0277D}"/>
              </a:ext>
            </a:extLst>
          </p:cNvPr>
          <p:cNvSpPr txBox="1"/>
          <p:nvPr/>
        </p:nvSpPr>
        <p:spPr>
          <a:xfrm>
            <a:off x="2186885" y="1026756"/>
            <a:ext cx="137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7.4 days</a:t>
            </a:r>
          </a:p>
        </p:txBody>
      </p:sp>
      <p:sp>
        <p:nvSpPr>
          <p:cNvPr id="8" name="Curved Left Arrow 7">
            <a:extLst>
              <a:ext uri="{FF2B5EF4-FFF2-40B4-BE49-F238E27FC236}">
                <a16:creationId xmlns:a16="http://schemas.microsoft.com/office/drawing/2014/main" id="{648C3E1E-DA30-4D26-0415-5CD6E8296EF1}"/>
              </a:ext>
            </a:extLst>
          </p:cNvPr>
          <p:cNvSpPr/>
          <p:nvPr/>
        </p:nvSpPr>
        <p:spPr>
          <a:xfrm rot="15243123" flipV="1">
            <a:off x="2651154" y="-613380"/>
            <a:ext cx="985613" cy="4948005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43406E-666A-E871-8B2A-9D73722E7E61}"/>
              </a:ext>
            </a:extLst>
          </p:cNvPr>
          <p:cNvSpPr txBox="1"/>
          <p:nvPr/>
        </p:nvSpPr>
        <p:spPr>
          <a:xfrm>
            <a:off x="1848513" y="5859373"/>
            <a:ext cx="137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7.4 days</a:t>
            </a:r>
          </a:p>
        </p:txBody>
      </p:sp>
      <p:sp>
        <p:nvSpPr>
          <p:cNvPr id="10" name="Curved Left Arrow 9">
            <a:extLst>
              <a:ext uri="{FF2B5EF4-FFF2-40B4-BE49-F238E27FC236}">
                <a16:creationId xmlns:a16="http://schemas.microsoft.com/office/drawing/2014/main" id="{F0419023-3EAA-01B1-8275-CC4BBCB93FEA}"/>
              </a:ext>
            </a:extLst>
          </p:cNvPr>
          <p:cNvSpPr/>
          <p:nvPr/>
        </p:nvSpPr>
        <p:spPr>
          <a:xfrm rot="6475078" flipV="1">
            <a:off x="2683755" y="2372533"/>
            <a:ext cx="985613" cy="515994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DFAAB-FFD4-2301-F40D-F09CB2C0AFE7}"/>
              </a:ext>
            </a:extLst>
          </p:cNvPr>
          <p:cNvSpPr txBox="1"/>
          <p:nvPr/>
        </p:nvSpPr>
        <p:spPr>
          <a:xfrm>
            <a:off x="8388514" y="1067396"/>
            <a:ext cx="137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7.4 days</a:t>
            </a:r>
          </a:p>
        </p:txBody>
      </p:sp>
      <p:sp>
        <p:nvSpPr>
          <p:cNvPr id="12" name="Curved Left Arrow 11">
            <a:extLst>
              <a:ext uri="{FF2B5EF4-FFF2-40B4-BE49-F238E27FC236}">
                <a16:creationId xmlns:a16="http://schemas.microsoft.com/office/drawing/2014/main" id="{7D2F95B4-FB89-FF51-031B-E46E23B1E2AA}"/>
              </a:ext>
            </a:extLst>
          </p:cNvPr>
          <p:cNvSpPr/>
          <p:nvPr/>
        </p:nvSpPr>
        <p:spPr>
          <a:xfrm rot="4208363" flipV="1">
            <a:off x="7881513" y="2378709"/>
            <a:ext cx="985613" cy="507908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>
            <a:extLst>
              <a:ext uri="{FF2B5EF4-FFF2-40B4-BE49-F238E27FC236}">
                <a16:creationId xmlns:a16="http://schemas.microsoft.com/office/drawing/2014/main" id="{54287A05-5723-F3FF-0C4D-4980B5A5BD34}"/>
              </a:ext>
            </a:extLst>
          </p:cNvPr>
          <p:cNvSpPr/>
          <p:nvPr/>
        </p:nvSpPr>
        <p:spPr>
          <a:xfrm rot="17178314" flipV="1">
            <a:off x="7737955" y="-759880"/>
            <a:ext cx="985614" cy="51549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FAAAE4-CE58-B0F0-DF38-B675D64EEC4C}"/>
              </a:ext>
            </a:extLst>
          </p:cNvPr>
          <p:cNvSpPr txBox="1"/>
          <p:nvPr/>
        </p:nvSpPr>
        <p:spPr>
          <a:xfrm>
            <a:off x="7866325" y="5861118"/>
            <a:ext cx="137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7.4 days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4812F8-73D3-EFC7-8914-E676DA7ECD23}"/>
              </a:ext>
            </a:extLst>
          </p:cNvPr>
          <p:cNvSpPr txBox="1"/>
          <p:nvPr/>
        </p:nvSpPr>
        <p:spPr>
          <a:xfrm>
            <a:off x="7352759" y="5672472"/>
            <a:ext cx="45448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cdn.creatureandcoagency.com</a:t>
            </a:r>
            <a:r>
              <a:rPr lang="en-US" sz="900" dirty="0"/>
              <a:t>/uploads/2018/05/Phases-of-the-Moon-</a:t>
            </a:r>
            <a:r>
              <a:rPr lang="en-US" sz="900" dirty="0" err="1"/>
              <a:t>Orbit.jpg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68801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DB5CF0-4E6F-B771-002D-70A9D066C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long does it take for the moon to return to the same part of Earth’s sky?</a:t>
            </a:r>
          </a:p>
          <a:p>
            <a:pPr lvl="1"/>
            <a:r>
              <a:rPr lang="en-US" dirty="0"/>
              <a:t>Earth rotational period + Lunar orbital motion during that time</a:t>
            </a:r>
          </a:p>
          <a:p>
            <a:pPr lvl="1"/>
            <a:r>
              <a:rPr lang="en-US" dirty="0"/>
              <a:t>Lunar orbits 360° in 27.321 days = 13.177°/day</a:t>
            </a:r>
          </a:p>
          <a:p>
            <a:pPr lvl="1"/>
            <a:r>
              <a:rPr lang="en-US" dirty="0"/>
              <a:t>Earth rotates 15deg/hr., ergo</a:t>
            </a:r>
          </a:p>
          <a:p>
            <a:pPr lvl="1"/>
            <a:r>
              <a:rPr lang="en-US" dirty="0"/>
              <a:t>13.177°/15°/</a:t>
            </a:r>
            <a:r>
              <a:rPr lang="en-US" dirty="0" err="1"/>
              <a:t>hr</a:t>
            </a:r>
            <a:r>
              <a:rPr lang="en-US" dirty="0"/>
              <a:t> = 00:52:42.</a:t>
            </a:r>
          </a:p>
          <a:p>
            <a:pPr lvl="1"/>
            <a:endParaRPr lang="en-US" dirty="0"/>
          </a:p>
          <a:p>
            <a:r>
              <a:rPr lang="en-US" dirty="0"/>
              <a:t>What does this mean for us?</a:t>
            </a:r>
          </a:p>
          <a:p>
            <a:pPr lvl="1"/>
            <a:r>
              <a:rPr lang="en-US" dirty="0"/>
              <a:t>The earth rises over a given antenna 53-minutes later every day.</a:t>
            </a:r>
          </a:p>
          <a:p>
            <a:pPr lvl="1"/>
            <a:r>
              <a:rPr lang="en-US" dirty="0"/>
              <a:t>If we lock our shift schedule to antenna passes, it shifts by ~1-hr every day.</a:t>
            </a:r>
          </a:p>
          <a:p>
            <a:pPr lvl="1"/>
            <a:r>
              <a:rPr lang="en-US" dirty="0"/>
              <a:t>Example:</a:t>
            </a:r>
          </a:p>
          <a:p>
            <a:pPr lvl="2"/>
            <a:r>
              <a:rPr lang="en-US" dirty="0"/>
              <a:t>Mission Day-1, shift-1 starts at 8:00, ends at 18:00</a:t>
            </a:r>
          </a:p>
          <a:p>
            <a:pPr lvl="2"/>
            <a:r>
              <a:rPr lang="en-US" dirty="0"/>
              <a:t>Mission Day-6, shift-1 starts at 13:00, ends at 23:00</a:t>
            </a:r>
          </a:p>
          <a:p>
            <a:pPr lvl="2"/>
            <a:r>
              <a:rPr lang="en-US" dirty="0"/>
              <a:t>Mission Day-12, shift-1 starts at 19:00, ends at 05:00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D8CBDB-B878-B6E5-3FE9-4078ADBF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Effect of synodic period on Antenna Schedule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56399-294F-B8DE-649D-B159A526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848BA-085A-35E9-66FA-FB9E6F95B3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4717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17C446-12BB-6E50-AECC-A7FF87BBE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39" y="1148638"/>
            <a:ext cx="8457698" cy="50885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2B9777-2187-D0CA-0088-36EBE646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2023 Antenna AOS times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9C2CD-2805-75DC-20CD-D86CCC1ED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Reviewed and determined not to contain CUI.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40287-5BD9-D567-DE3B-DB0D52F6CC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9</a:t>
            </a:fld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EB3C9-59AC-D321-575B-8A5F954A60D1}"/>
              </a:ext>
            </a:extLst>
          </p:cNvPr>
          <p:cNvSpPr txBox="1"/>
          <p:nvPr/>
        </p:nvSpPr>
        <p:spPr>
          <a:xfrm>
            <a:off x="9588358" y="5367763"/>
            <a:ext cx="218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 Note: usage of Morehead is minimized as it is the slowest antenna. AOS times are less reflective of orbital geometry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79CF40-DEEA-7354-BF42-5383E187CF29}"/>
              </a:ext>
            </a:extLst>
          </p:cNvPr>
          <p:cNvSpPr txBox="1"/>
          <p:nvPr/>
        </p:nvSpPr>
        <p:spPr>
          <a:xfrm>
            <a:off x="10091235" y="1148638"/>
            <a:ext cx="1914307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AOS = Acquisition of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08670-F390-19B4-95B4-E9FB659A3EF3}"/>
              </a:ext>
            </a:extLst>
          </p:cNvPr>
          <p:cNvSpPr txBox="1"/>
          <p:nvPr/>
        </p:nvSpPr>
        <p:spPr>
          <a:xfrm>
            <a:off x="8864867" y="3727335"/>
            <a:ext cx="266130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DSS-49 in Australia</a:t>
            </a:r>
          </a:p>
          <a:p>
            <a:endParaRPr lang="en-US" sz="800" dirty="0"/>
          </a:p>
          <a:p>
            <a:r>
              <a:rPr lang="en-US" sz="1200" dirty="0" err="1"/>
              <a:t>Hartebeesthoek</a:t>
            </a:r>
            <a:r>
              <a:rPr lang="en-US" sz="1200" dirty="0"/>
              <a:t> 26m, South Africa</a:t>
            </a:r>
          </a:p>
          <a:p>
            <a:endParaRPr lang="en-US" sz="800" dirty="0"/>
          </a:p>
          <a:p>
            <a:r>
              <a:rPr lang="en-US" sz="1200" dirty="0"/>
              <a:t>DSS-17, Morehead State, Kentucky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BB1F13-86CB-1741-7668-8686AE3263CA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6660682" y="4599567"/>
            <a:ext cx="2927676" cy="127602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061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A28B0A1BD4F478D2F09402B5942C0" ma:contentTypeVersion="3" ma:contentTypeDescription="Create a new document." ma:contentTypeScope="" ma:versionID="752671c12dc5d124bdf4386867787764">
  <xsd:schema xmlns:xsd="http://www.w3.org/2001/XMLSchema" xmlns:xs="http://www.w3.org/2001/XMLSchema" xmlns:p="http://schemas.microsoft.com/office/2006/metadata/properties" xmlns:ns2="http://schemas.microsoft.com/sharepoint/v4" xmlns:ns3="071ea3c9-43a8-46d0-ba7e-2fd50e1b39b2" targetNamespace="http://schemas.microsoft.com/office/2006/metadata/properties" ma:root="true" ma:fieldsID="05f29e21e67bb861b85ef6e02cb6088b" ns2:_="" ns3:_="">
    <xsd:import namespace="http://schemas.microsoft.com/sharepoint/v4"/>
    <xsd:import namespace="071ea3c9-43a8-46d0-ba7e-2fd50e1b39b2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ea3c9-43a8-46d0-ba7e-2fd50e1b39b2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71CA509B-8856-496B-838C-2637F66D82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C4F178-082F-4D2F-ABF9-3E6B16B7E3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071ea3c9-43a8-46d0-ba7e-2fd50e1b39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B76D53-6472-4E71-AA52-5FC0EF1CACD7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34550</TotalTime>
  <Words>2135</Words>
  <Application>Microsoft Macintosh PowerPoint</Application>
  <PresentationFormat>Widescreen</PresentationFormat>
  <Paragraphs>354</Paragraphs>
  <Slides>37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Narrow</vt:lpstr>
      <vt:lpstr>Calibri</vt:lpstr>
      <vt:lpstr>Times New Roman</vt:lpstr>
      <vt:lpstr>Office Theme</vt:lpstr>
      <vt:lpstr>PowerPoint Presentation</vt:lpstr>
      <vt:lpstr>Agenda</vt:lpstr>
      <vt:lpstr>Lunar Phases - Explained</vt:lpstr>
      <vt:lpstr>Sidereal vs. Synodic periods</vt:lpstr>
      <vt:lpstr>Solar Motion on the moon</vt:lpstr>
      <vt:lpstr>Tidal Locking</vt:lpstr>
      <vt:lpstr>Lunar Phases - durations</vt:lpstr>
      <vt:lpstr>Effect of synodic period on Antenna Schedule</vt:lpstr>
      <vt:lpstr>June 2023 Antenna AOS times</vt:lpstr>
      <vt:lpstr>Lunar Orbit Inclination</vt:lpstr>
      <vt:lpstr>Lunar visibility</vt:lpstr>
      <vt:lpstr>1-day of moon views</vt:lpstr>
      <vt:lpstr>Mission life of moon views</vt:lpstr>
      <vt:lpstr>View durations</vt:lpstr>
      <vt:lpstr>Rise/Set Times</vt:lpstr>
      <vt:lpstr>Lunar Libration</vt:lpstr>
      <vt:lpstr>Libration effect on visible area</vt:lpstr>
      <vt:lpstr>Put it together</vt:lpstr>
      <vt:lpstr>Selenographic Coordinate System</vt:lpstr>
      <vt:lpstr>Earth Phases</vt:lpstr>
      <vt:lpstr>Earth Phase and Lunar Phase</vt:lpstr>
      <vt:lpstr>Reiner Gamma – Our destination</vt:lpstr>
      <vt:lpstr>Reiner Gamma</vt:lpstr>
      <vt:lpstr>POP QIUZ</vt:lpstr>
      <vt:lpstr>Lunar phases and Reiner Gamma</vt:lpstr>
      <vt:lpstr>Lunar phases and Reiner Gamma</vt:lpstr>
      <vt:lpstr>Lunar phases and Reiner Gamma</vt:lpstr>
      <vt:lpstr>Earth location in the Sky at Reiner Gamma</vt:lpstr>
      <vt:lpstr>Earth Location – Day vs. Night</vt:lpstr>
      <vt:lpstr>Putting it all together</vt:lpstr>
      <vt:lpstr>Implications for Ops – Earth Shine</vt:lpstr>
      <vt:lpstr>Implications for Ops – Lander Shadow</vt:lpstr>
      <vt:lpstr>Angular size of Earth vs. Moon</vt:lpstr>
      <vt:lpstr>A picture of Earth</vt:lpstr>
      <vt:lpstr>Magnitude of Earthshine</vt:lpstr>
      <vt:lpstr>Implications for Ops – Earth Location</vt:lpstr>
      <vt:lpstr>Imagination time</vt:lpstr>
    </vt:vector>
  </TitlesOfParts>
  <Company>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Rieber, Richard R (US 347R)</cp:lastModifiedBy>
  <cp:revision>268</cp:revision>
  <dcterms:created xsi:type="dcterms:W3CDTF">2013-06-20T15:24:02Z</dcterms:created>
  <dcterms:modified xsi:type="dcterms:W3CDTF">2024-08-13T23:16:37Z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0x010100962A28B0A1BD4F478D2F09402B5942C0</vt:lpwstr>
  </property>
</Properties>
</file>