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45"/>
  </p:notesMasterIdLst>
  <p:handoutMasterIdLst>
    <p:handoutMasterId r:id="rId46"/>
  </p:handoutMasterIdLst>
  <p:sldIdLst>
    <p:sldId id="1942" r:id="rId5"/>
    <p:sldId id="1943" r:id="rId6"/>
    <p:sldId id="1936" r:id="rId7"/>
    <p:sldId id="1938" r:id="rId8"/>
    <p:sldId id="1937" r:id="rId9"/>
    <p:sldId id="1939" r:id="rId10"/>
    <p:sldId id="1877" r:id="rId11"/>
    <p:sldId id="1908" r:id="rId12"/>
    <p:sldId id="1910" r:id="rId13"/>
    <p:sldId id="1912" r:id="rId14"/>
    <p:sldId id="1915" r:id="rId15"/>
    <p:sldId id="1916" r:id="rId16"/>
    <p:sldId id="1914" r:id="rId17"/>
    <p:sldId id="1922" r:id="rId18"/>
    <p:sldId id="1921" r:id="rId19"/>
    <p:sldId id="1920" r:id="rId20"/>
    <p:sldId id="1917" r:id="rId21"/>
    <p:sldId id="1935" r:id="rId22"/>
    <p:sldId id="1931" r:id="rId23"/>
    <p:sldId id="1932" r:id="rId24"/>
    <p:sldId id="1933" r:id="rId25"/>
    <p:sldId id="1918" r:id="rId26"/>
    <p:sldId id="1934" r:id="rId27"/>
    <p:sldId id="1923" r:id="rId28"/>
    <p:sldId id="1924" r:id="rId29"/>
    <p:sldId id="1925" r:id="rId30"/>
    <p:sldId id="1911" r:id="rId31"/>
    <p:sldId id="1926" r:id="rId32"/>
    <p:sldId id="1927" r:id="rId33"/>
    <p:sldId id="1019" r:id="rId34"/>
    <p:sldId id="1022" r:id="rId35"/>
    <p:sldId id="1928" r:id="rId36"/>
    <p:sldId id="1909" r:id="rId37"/>
    <p:sldId id="1929" r:id="rId38"/>
    <p:sldId id="1930" r:id="rId39"/>
    <p:sldId id="1941" r:id="rId40"/>
    <p:sldId id="1944" r:id="rId41"/>
    <p:sldId id="1907" r:id="rId42"/>
    <p:sldId id="1940" r:id="rId43"/>
    <p:sldId id="1913" r:id="rId4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A2A"/>
    <a:srgbClr val="FFFFFF"/>
    <a:srgbClr val="13418B"/>
    <a:srgbClr val="F35F0E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097" autoAdjust="0"/>
    <p:restoredTop sz="50000" autoAdjust="0"/>
  </p:normalViewPr>
  <p:slideViewPr>
    <p:cSldViewPr snapToGrid="0" snapToObjects="1">
      <p:cViewPr varScale="1">
        <p:scale>
          <a:sx n="127" d="100"/>
          <a:sy n="127" d="100"/>
        </p:scale>
        <p:origin x="752" y="192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B9BDCA-208E-4096-90DF-B302FD01C91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CAA01B-452A-4C8E-BD8D-BEAC390D3F7A}">
      <dgm:prSet phldrT="[Text]" custT="1"/>
      <dgm:spPr/>
      <dgm:t>
        <a:bodyPr/>
        <a:lstStyle/>
        <a:p>
          <a:r>
            <a:rPr lang="en-US" sz="1200" dirty="0"/>
            <a:t>Vent plenum.</a:t>
          </a:r>
        </a:p>
      </dgm:t>
    </dgm:pt>
    <dgm:pt modelId="{ED7DB37A-F871-424B-BFCE-8DE5D952A215}" type="parTrans" cxnId="{4783EF6D-549C-4000-B2B9-2CCE32EC0765}">
      <dgm:prSet/>
      <dgm:spPr/>
      <dgm:t>
        <a:bodyPr/>
        <a:lstStyle/>
        <a:p>
          <a:endParaRPr lang="en-US" sz="1200"/>
        </a:p>
      </dgm:t>
    </dgm:pt>
    <dgm:pt modelId="{47E33F18-29DC-4810-9D40-FC5D85C33C1C}" type="sibTrans" cxnId="{4783EF6D-549C-4000-B2B9-2CCE32EC0765}">
      <dgm:prSet/>
      <dgm:spPr/>
      <dgm:t>
        <a:bodyPr/>
        <a:lstStyle/>
        <a:p>
          <a:endParaRPr lang="en-US" sz="1200"/>
        </a:p>
      </dgm:t>
    </dgm:pt>
    <dgm:pt modelId="{09691F84-7FC4-45AF-98D4-48B98E2F75BC}">
      <dgm:prSet custT="1"/>
      <dgm:spPr/>
      <dgm:t>
        <a:bodyPr/>
        <a:lstStyle/>
        <a:p>
          <a:r>
            <a:rPr lang="en-US" sz="1200" dirty="0"/>
            <a:t>Fill plenum.</a:t>
          </a:r>
        </a:p>
      </dgm:t>
    </dgm:pt>
    <dgm:pt modelId="{47B980AF-53B3-4745-AA55-0C56D45EEC26}" type="parTrans" cxnId="{3A08E267-48BB-43D4-93EF-621EC6C29A99}">
      <dgm:prSet/>
      <dgm:spPr/>
      <dgm:t>
        <a:bodyPr/>
        <a:lstStyle/>
        <a:p>
          <a:endParaRPr lang="en-US" sz="1200"/>
        </a:p>
      </dgm:t>
    </dgm:pt>
    <dgm:pt modelId="{2BAE2431-9919-4CB3-B8BE-CA20BBB570DA}" type="sibTrans" cxnId="{3A08E267-48BB-43D4-93EF-621EC6C29A99}">
      <dgm:prSet/>
      <dgm:spPr/>
      <dgm:t>
        <a:bodyPr/>
        <a:lstStyle/>
        <a:p>
          <a:endParaRPr lang="en-US" sz="1200"/>
        </a:p>
      </dgm:t>
    </dgm:pt>
    <dgm:pt modelId="{C15278C2-46F7-46F9-8962-541237FD3999}">
      <dgm:prSet custT="1"/>
      <dgm:spPr/>
      <dgm:t>
        <a:bodyPr/>
        <a:lstStyle/>
        <a:p>
          <a:r>
            <a:rPr lang="en-US" sz="1200"/>
            <a:t>“Triplets” puff 1.</a:t>
          </a:r>
          <a:endParaRPr lang="en-US" sz="1200" dirty="0"/>
        </a:p>
      </dgm:t>
    </dgm:pt>
    <dgm:pt modelId="{7DA55CF6-FB72-4AD2-9976-BE1CD023C33B}" type="parTrans" cxnId="{0AC88F91-447E-40DF-8327-0A782701F2B8}">
      <dgm:prSet/>
      <dgm:spPr/>
      <dgm:t>
        <a:bodyPr/>
        <a:lstStyle/>
        <a:p>
          <a:endParaRPr lang="en-US" sz="1200"/>
        </a:p>
      </dgm:t>
    </dgm:pt>
    <dgm:pt modelId="{29CDFC27-11AA-402D-8008-1F1CC127F1F9}" type="sibTrans" cxnId="{0AC88F91-447E-40DF-8327-0A782701F2B8}">
      <dgm:prSet/>
      <dgm:spPr/>
      <dgm:t>
        <a:bodyPr/>
        <a:lstStyle/>
        <a:p>
          <a:endParaRPr lang="en-US" sz="1200"/>
        </a:p>
      </dgm:t>
    </dgm:pt>
    <dgm:pt modelId="{5E607CDF-1586-4F82-A56E-6FBACD5644E0}">
      <dgm:prSet custT="1"/>
      <dgm:spPr/>
      <dgm:t>
        <a:bodyPr/>
        <a:lstStyle/>
        <a:p>
          <a:r>
            <a:rPr lang="en-US" sz="1200"/>
            <a:t>Refill plenum.</a:t>
          </a:r>
          <a:endParaRPr lang="en-US" sz="1200" dirty="0"/>
        </a:p>
      </dgm:t>
    </dgm:pt>
    <dgm:pt modelId="{E5C9A39D-0B7A-4456-B9D7-77AD99060E1F}" type="parTrans" cxnId="{CF41113C-68EA-4194-85F2-108587C37FDF}">
      <dgm:prSet/>
      <dgm:spPr/>
      <dgm:t>
        <a:bodyPr/>
        <a:lstStyle/>
        <a:p>
          <a:endParaRPr lang="en-US" sz="1200"/>
        </a:p>
      </dgm:t>
    </dgm:pt>
    <dgm:pt modelId="{00F87F0B-FBF6-4972-A6BA-24257ABDB41F}" type="sibTrans" cxnId="{CF41113C-68EA-4194-85F2-108587C37FDF}">
      <dgm:prSet/>
      <dgm:spPr/>
      <dgm:t>
        <a:bodyPr/>
        <a:lstStyle/>
        <a:p>
          <a:endParaRPr lang="en-US" sz="1200"/>
        </a:p>
      </dgm:t>
    </dgm:pt>
    <dgm:pt modelId="{BF746ED8-F77B-499C-A25E-2102957763E8}">
      <dgm:prSet custT="1"/>
      <dgm:spPr/>
      <dgm:t>
        <a:bodyPr/>
        <a:lstStyle/>
        <a:p>
          <a:r>
            <a:rPr lang="en-US" sz="1200"/>
            <a:t>“Triplets” puff 2.</a:t>
          </a:r>
          <a:endParaRPr lang="en-US" sz="1200" dirty="0"/>
        </a:p>
      </dgm:t>
    </dgm:pt>
    <dgm:pt modelId="{8F738AFC-D951-4EDC-8704-A388D52F6602}" type="parTrans" cxnId="{C51A51A0-9308-4709-A68D-89AFE3885170}">
      <dgm:prSet/>
      <dgm:spPr/>
      <dgm:t>
        <a:bodyPr/>
        <a:lstStyle/>
        <a:p>
          <a:endParaRPr lang="en-US" sz="1200"/>
        </a:p>
      </dgm:t>
    </dgm:pt>
    <dgm:pt modelId="{8EC83DC3-36ED-44E5-82A9-A80084B78E5D}" type="sibTrans" cxnId="{C51A51A0-9308-4709-A68D-89AFE3885170}">
      <dgm:prSet/>
      <dgm:spPr/>
      <dgm:t>
        <a:bodyPr/>
        <a:lstStyle/>
        <a:p>
          <a:endParaRPr lang="en-US" sz="1200"/>
        </a:p>
      </dgm:t>
    </dgm:pt>
    <dgm:pt modelId="{64233743-301F-4AC8-802D-C05619F9AA93}">
      <dgm:prSet custT="1"/>
      <dgm:spPr/>
      <dgm:t>
        <a:bodyPr/>
        <a:lstStyle/>
        <a:p>
          <a:r>
            <a:rPr lang="en-US" sz="1200"/>
            <a:t>Refill plenum.</a:t>
          </a:r>
          <a:endParaRPr lang="en-US" sz="1200" dirty="0"/>
        </a:p>
      </dgm:t>
    </dgm:pt>
    <dgm:pt modelId="{52B6F87B-B9DC-413B-9FDE-6398D56970B4}" type="parTrans" cxnId="{F7C6B276-5338-4D33-9F54-01E55AB0C029}">
      <dgm:prSet/>
      <dgm:spPr/>
      <dgm:t>
        <a:bodyPr/>
        <a:lstStyle/>
        <a:p>
          <a:endParaRPr lang="en-US" sz="1200"/>
        </a:p>
      </dgm:t>
    </dgm:pt>
    <dgm:pt modelId="{445952D1-1D08-4CE1-BA01-2C2D5FE3F04D}" type="sibTrans" cxnId="{F7C6B276-5338-4D33-9F54-01E55AB0C029}">
      <dgm:prSet/>
      <dgm:spPr/>
      <dgm:t>
        <a:bodyPr/>
        <a:lstStyle/>
        <a:p>
          <a:endParaRPr lang="en-US" sz="1200"/>
        </a:p>
      </dgm:t>
    </dgm:pt>
    <dgm:pt modelId="{E6B75FBF-2037-42D9-8CE8-D4FB82D6937B}">
      <dgm:prSet custT="1"/>
      <dgm:spPr/>
      <dgm:t>
        <a:bodyPr/>
        <a:lstStyle/>
        <a:p>
          <a:r>
            <a:rPr lang="en-US" sz="1200"/>
            <a:t>“Triplets” puff 3.</a:t>
          </a:r>
          <a:endParaRPr lang="en-US" sz="1200" dirty="0"/>
        </a:p>
      </dgm:t>
    </dgm:pt>
    <dgm:pt modelId="{E9D3FD54-A644-4A5A-9A0A-EB49A77F00E3}" type="parTrans" cxnId="{98DF5271-291B-400C-A872-A968771ABC81}">
      <dgm:prSet/>
      <dgm:spPr/>
      <dgm:t>
        <a:bodyPr/>
        <a:lstStyle/>
        <a:p>
          <a:endParaRPr lang="en-US" sz="1200"/>
        </a:p>
      </dgm:t>
    </dgm:pt>
    <dgm:pt modelId="{D6690005-A9E2-4675-96CA-6D7782F8A846}" type="sibTrans" cxnId="{98DF5271-291B-400C-A872-A968771ABC81}">
      <dgm:prSet/>
      <dgm:spPr/>
      <dgm:t>
        <a:bodyPr/>
        <a:lstStyle/>
        <a:p>
          <a:endParaRPr lang="en-US" sz="1200"/>
        </a:p>
      </dgm:t>
    </dgm:pt>
    <dgm:pt modelId="{5F34BF41-CC4E-4FFD-B5A3-AEB545927C77}">
      <dgm:prSet custT="1"/>
      <dgm:spPr/>
      <dgm:t>
        <a:bodyPr/>
        <a:lstStyle/>
        <a:p>
          <a:r>
            <a:rPr lang="en-US" sz="1200"/>
            <a:t>Refill plenum.</a:t>
          </a:r>
          <a:endParaRPr lang="en-US" sz="1200" dirty="0"/>
        </a:p>
      </dgm:t>
    </dgm:pt>
    <dgm:pt modelId="{7E2D83AE-37B1-4E48-BB7B-64296F659F1C}" type="parTrans" cxnId="{58ADF0DC-65E1-4882-8E8A-BD1422124AD4}">
      <dgm:prSet/>
      <dgm:spPr/>
      <dgm:t>
        <a:bodyPr/>
        <a:lstStyle/>
        <a:p>
          <a:endParaRPr lang="en-US" sz="1200"/>
        </a:p>
      </dgm:t>
    </dgm:pt>
    <dgm:pt modelId="{2573A0B6-E037-4928-9285-464AFAAF86E4}" type="sibTrans" cxnId="{58ADF0DC-65E1-4882-8E8A-BD1422124AD4}">
      <dgm:prSet/>
      <dgm:spPr/>
      <dgm:t>
        <a:bodyPr/>
        <a:lstStyle/>
        <a:p>
          <a:endParaRPr lang="en-US" sz="1200"/>
        </a:p>
      </dgm:t>
    </dgm:pt>
    <dgm:pt modelId="{E7BBCD2E-9C1E-44D5-A0EB-FC00EBD5FAF7}">
      <dgm:prSet custT="1"/>
      <dgm:spPr/>
      <dgm:t>
        <a:bodyPr/>
        <a:lstStyle/>
        <a:p>
          <a:r>
            <a:rPr lang="en-US" sz="1200" dirty="0"/>
            <a:t>Normal puff.</a:t>
          </a:r>
        </a:p>
      </dgm:t>
    </dgm:pt>
    <dgm:pt modelId="{E1ED2F63-9162-4D27-8BB0-3D2C8F1D2701}" type="parTrans" cxnId="{0F83A100-3E2E-4245-B07D-AA36BD3E880F}">
      <dgm:prSet/>
      <dgm:spPr/>
      <dgm:t>
        <a:bodyPr/>
        <a:lstStyle/>
        <a:p>
          <a:endParaRPr lang="en-US" sz="1200"/>
        </a:p>
      </dgm:t>
    </dgm:pt>
    <dgm:pt modelId="{CD658BA8-277B-4433-AFD1-AAC3DA6B582E}" type="sibTrans" cxnId="{0F83A100-3E2E-4245-B07D-AA36BD3E880F}">
      <dgm:prSet/>
      <dgm:spPr/>
      <dgm:t>
        <a:bodyPr/>
        <a:lstStyle/>
        <a:p>
          <a:endParaRPr lang="en-US" sz="1200"/>
        </a:p>
      </dgm:t>
    </dgm:pt>
    <dgm:pt modelId="{72386648-C758-4069-A36B-2263236179AB}" type="pres">
      <dgm:prSet presAssocID="{72B9BDCA-208E-4096-90DF-B302FD01C91E}" presName="Name0" presStyleCnt="0">
        <dgm:presLayoutVars>
          <dgm:dir/>
          <dgm:animLvl val="lvl"/>
          <dgm:resizeHandles val="exact"/>
        </dgm:presLayoutVars>
      </dgm:prSet>
      <dgm:spPr/>
    </dgm:pt>
    <dgm:pt modelId="{7DC91AD3-3B3E-4EC2-ACCC-A26640F3CC82}" type="pres">
      <dgm:prSet presAssocID="{CACAA01B-452A-4C8E-BD8D-BEAC390D3F7A}" presName="linNode" presStyleCnt="0"/>
      <dgm:spPr/>
    </dgm:pt>
    <dgm:pt modelId="{F1A3F4D7-8EEC-458C-8506-CBC805B37D49}" type="pres">
      <dgm:prSet presAssocID="{CACAA01B-452A-4C8E-BD8D-BEAC390D3F7A}" presName="parentText" presStyleLbl="node1" presStyleIdx="0" presStyleCnt="9">
        <dgm:presLayoutVars>
          <dgm:chMax val="1"/>
          <dgm:bulletEnabled val="1"/>
        </dgm:presLayoutVars>
      </dgm:prSet>
      <dgm:spPr/>
    </dgm:pt>
    <dgm:pt modelId="{184F54F0-42A6-49A0-BF74-221B9292392D}" type="pres">
      <dgm:prSet presAssocID="{47E33F18-29DC-4810-9D40-FC5D85C33C1C}" presName="sp" presStyleCnt="0"/>
      <dgm:spPr/>
    </dgm:pt>
    <dgm:pt modelId="{8CD2C9E7-8119-4004-B62E-7F4F8B8FFCAE}" type="pres">
      <dgm:prSet presAssocID="{09691F84-7FC4-45AF-98D4-48B98E2F75BC}" presName="linNode" presStyleCnt="0"/>
      <dgm:spPr/>
    </dgm:pt>
    <dgm:pt modelId="{EAE55593-20BB-4014-A8D7-E27CA71E28C9}" type="pres">
      <dgm:prSet presAssocID="{09691F84-7FC4-45AF-98D4-48B98E2F75BC}" presName="parentText" presStyleLbl="node1" presStyleIdx="1" presStyleCnt="9">
        <dgm:presLayoutVars>
          <dgm:chMax val="1"/>
          <dgm:bulletEnabled val="1"/>
        </dgm:presLayoutVars>
      </dgm:prSet>
      <dgm:spPr/>
    </dgm:pt>
    <dgm:pt modelId="{9590CDD5-9996-4D4B-99E9-C5FB9B77C6F5}" type="pres">
      <dgm:prSet presAssocID="{2BAE2431-9919-4CB3-B8BE-CA20BBB570DA}" presName="sp" presStyleCnt="0"/>
      <dgm:spPr/>
    </dgm:pt>
    <dgm:pt modelId="{08164F93-74F2-4FD8-97CA-54C3C2233049}" type="pres">
      <dgm:prSet presAssocID="{C15278C2-46F7-46F9-8962-541237FD3999}" presName="linNode" presStyleCnt="0"/>
      <dgm:spPr/>
    </dgm:pt>
    <dgm:pt modelId="{7F626598-1286-41C7-8B08-750540E4EE55}" type="pres">
      <dgm:prSet presAssocID="{C15278C2-46F7-46F9-8962-541237FD3999}" presName="parentText" presStyleLbl="node1" presStyleIdx="2" presStyleCnt="9">
        <dgm:presLayoutVars>
          <dgm:chMax val="1"/>
          <dgm:bulletEnabled val="1"/>
        </dgm:presLayoutVars>
      </dgm:prSet>
      <dgm:spPr/>
    </dgm:pt>
    <dgm:pt modelId="{E6D5E87D-028F-4BDA-81A7-60192A30BEF1}" type="pres">
      <dgm:prSet presAssocID="{29CDFC27-11AA-402D-8008-1F1CC127F1F9}" presName="sp" presStyleCnt="0"/>
      <dgm:spPr/>
    </dgm:pt>
    <dgm:pt modelId="{1B0F7312-70B0-486F-815E-44F2548C3C67}" type="pres">
      <dgm:prSet presAssocID="{5E607CDF-1586-4F82-A56E-6FBACD5644E0}" presName="linNode" presStyleCnt="0"/>
      <dgm:spPr/>
    </dgm:pt>
    <dgm:pt modelId="{60F19D92-27F9-425B-BA75-6FDF482AF6E8}" type="pres">
      <dgm:prSet presAssocID="{5E607CDF-1586-4F82-A56E-6FBACD5644E0}" presName="parentText" presStyleLbl="node1" presStyleIdx="3" presStyleCnt="9">
        <dgm:presLayoutVars>
          <dgm:chMax val="1"/>
          <dgm:bulletEnabled val="1"/>
        </dgm:presLayoutVars>
      </dgm:prSet>
      <dgm:spPr/>
    </dgm:pt>
    <dgm:pt modelId="{125291A0-B358-4345-98E5-2FA9C0666D3E}" type="pres">
      <dgm:prSet presAssocID="{00F87F0B-FBF6-4972-A6BA-24257ABDB41F}" presName="sp" presStyleCnt="0"/>
      <dgm:spPr/>
    </dgm:pt>
    <dgm:pt modelId="{3486A5BA-66BF-4F61-9E67-0AAEF59C0D01}" type="pres">
      <dgm:prSet presAssocID="{BF746ED8-F77B-499C-A25E-2102957763E8}" presName="linNode" presStyleCnt="0"/>
      <dgm:spPr/>
    </dgm:pt>
    <dgm:pt modelId="{A137CA25-EA27-419D-9317-9C1754B98173}" type="pres">
      <dgm:prSet presAssocID="{BF746ED8-F77B-499C-A25E-2102957763E8}" presName="parentText" presStyleLbl="node1" presStyleIdx="4" presStyleCnt="9">
        <dgm:presLayoutVars>
          <dgm:chMax val="1"/>
          <dgm:bulletEnabled val="1"/>
        </dgm:presLayoutVars>
      </dgm:prSet>
      <dgm:spPr/>
    </dgm:pt>
    <dgm:pt modelId="{F25EBA09-F7A9-474F-A86A-2FD337DCE4F2}" type="pres">
      <dgm:prSet presAssocID="{8EC83DC3-36ED-44E5-82A9-A80084B78E5D}" presName="sp" presStyleCnt="0"/>
      <dgm:spPr/>
    </dgm:pt>
    <dgm:pt modelId="{F3C58EC1-DA3C-463A-ABC6-511B0E636957}" type="pres">
      <dgm:prSet presAssocID="{64233743-301F-4AC8-802D-C05619F9AA93}" presName="linNode" presStyleCnt="0"/>
      <dgm:spPr/>
    </dgm:pt>
    <dgm:pt modelId="{0FBA07ED-17C5-4885-BC78-52628E60ADCE}" type="pres">
      <dgm:prSet presAssocID="{64233743-301F-4AC8-802D-C05619F9AA93}" presName="parentText" presStyleLbl="node1" presStyleIdx="5" presStyleCnt="9">
        <dgm:presLayoutVars>
          <dgm:chMax val="1"/>
          <dgm:bulletEnabled val="1"/>
        </dgm:presLayoutVars>
      </dgm:prSet>
      <dgm:spPr/>
    </dgm:pt>
    <dgm:pt modelId="{87A3B32E-50D8-48B1-B315-E438CE9FB6AA}" type="pres">
      <dgm:prSet presAssocID="{445952D1-1D08-4CE1-BA01-2C2D5FE3F04D}" presName="sp" presStyleCnt="0"/>
      <dgm:spPr/>
    </dgm:pt>
    <dgm:pt modelId="{4C631322-86B2-4628-BC8E-21526801FC44}" type="pres">
      <dgm:prSet presAssocID="{E6B75FBF-2037-42D9-8CE8-D4FB82D6937B}" presName="linNode" presStyleCnt="0"/>
      <dgm:spPr/>
    </dgm:pt>
    <dgm:pt modelId="{9EA986DD-3458-4F48-9017-4312A87018EB}" type="pres">
      <dgm:prSet presAssocID="{E6B75FBF-2037-42D9-8CE8-D4FB82D6937B}" presName="parentText" presStyleLbl="node1" presStyleIdx="6" presStyleCnt="9">
        <dgm:presLayoutVars>
          <dgm:chMax val="1"/>
          <dgm:bulletEnabled val="1"/>
        </dgm:presLayoutVars>
      </dgm:prSet>
      <dgm:spPr/>
    </dgm:pt>
    <dgm:pt modelId="{DD8491CD-3198-4092-9A1A-92339D5FE090}" type="pres">
      <dgm:prSet presAssocID="{D6690005-A9E2-4675-96CA-6D7782F8A846}" presName="sp" presStyleCnt="0"/>
      <dgm:spPr/>
    </dgm:pt>
    <dgm:pt modelId="{188C9EEE-35D7-41DB-9A00-9DAE840D6A14}" type="pres">
      <dgm:prSet presAssocID="{5F34BF41-CC4E-4FFD-B5A3-AEB545927C77}" presName="linNode" presStyleCnt="0"/>
      <dgm:spPr/>
    </dgm:pt>
    <dgm:pt modelId="{F7239B46-2591-4955-BF12-CCB8C0FCB77F}" type="pres">
      <dgm:prSet presAssocID="{5F34BF41-CC4E-4FFD-B5A3-AEB545927C77}" presName="parentText" presStyleLbl="node1" presStyleIdx="7" presStyleCnt="9">
        <dgm:presLayoutVars>
          <dgm:chMax val="1"/>
          <dgm:bulletEnabled val="1"/>
        </dgm:presLayoutVars>
      </dgm:prSet>
      <dgm:spPr/>
    </dgm:pt>
    <dgm:pt modelId="{16436A1C-AA15-4363-BAD8-3F7FF5635B46}" type="pres">
      <dgm:prSet presAssocID="{2573A0B6-E037-4928-9285-464AFAAF86E4}" presName="sp" presStyleCnt="0"/>
      <dgm:spPr/>
    </dgm:pt>
    <dgm:pt modelId="{8FEBE773-ED4C-4B26-88CB-7D094A267CF2}" type="pres">
      <dgm:prSet presAssocID="{E7BBCD2E-9C1E-44D5-A0EB-FC00EBD5FAF7}" presName="linNode" presStyleCnt="0"/>
      <dgm:spPr/>
    </dgm:pt>
    <dgm:pt modelId="{B8BB1D37-11E8-4186-892F-1F76DD1BB444}" type="pres">
      <dgm:prSet presAssocID="{E7BBCD2E-9C1E-44D5-A0EB-FC00EBD5FAF7}" presName="parentText" presStyleLbl="node1" presStyleIdx="8" presStyleCnt="9">
        <dgm:presLayoutVars>
          <dgm:chMax val="1"/>
          <dgm:bulletEnabled val="1"/>
        </dgm:presLayoutVars>
      </dgm:prSet>
      <dgm:spPr/>
    </dgm:pt>
  </dgm:ptLst>
  <dgm:cxnLst>
    <dgm:cxn modelId="{0F83A100-3E2E-4245-B07D-AA36BD3E880F}" srcId="{72B9BDCA-208E-4096-90DF-B302FD01C91E}" destId="{E7BBCD2E-9C1E-44D5-A0EB-FC00EBD5FAF7}" srcOrd="8" destOrd="0" parTransId="{E1ED2F63-9162-4D27-8BB0-3D2C8F1D2701}" sibTransId="{CD658BA8-277B-4433-AFD1-AAC3DA6B582E}"/>
    <dgm:cxn modelId="{267B5301-7403-4C05-A61B-D7D64046B619}" type="presOf" srcId="{E6B75FBF-2037-42D9-8CE8-D4FB82D6937B}" destId="{9EA986DD-3458-4F48-9017-4312A87018EB}" srcOrd="0" destOrd="0" presId="urn:microsoft.com/office/officeart/2005/8/layout/vList5"/>
    <dgm:cxn modelId="{0B610125-51C8-42AA-BA83-54F03E9D840D}" type="presOf" srcId="{C15278C2-46F7-46F9-8962-541237FD3999}" destId="{7F626598-1286-41C7-8B08-750540E4EE55}" srcOrd="0" destOrd="0" presId="urn:microsoft.com/office/officeart/2005/8/layout/vList5"/>
    <dgm:cxn modelId="{CF41113C-68EA-4194-85F2-108587C37FDF}" srcId="{72B9BDCA-208E-4096-90DF-B302FD01C91E}" destId="{5E607CDF-1586-4F82-A56E-6FBACD5644E0}" srcOrd="3" destOrd="0" parTransId="{E5C9A39D-0B7A-4456-B9D7-77AD99060E1F}" sibTransId="{00F87F0B-FBF6-4972-A6BA-24257ABDB41F}"/>
    <dgm:cxn modelId="{0BB7BE54-7F69-47A0-B507-BDF68EE68D40}" type="presOf" srcId="{BF746ED8-F77B-499C-A25E-2102957763E8}" destId="{A137CA25-EA27-419D-9317-9C1754B98173}" srcOrd="0" destOrd="0" presId="urn:microsoft.com/office/officeart/2005/8/layout/vList5"/>
    <dgm:cxn modelId="{65FFC860-0514-4FE7-9308-13238CBCA5EB}" type="presOf" srcId="{5E607CDF-1586-4F82-A56E-6FBACD5644E0}" destId="{60F19D92-27F9-425B-BA75-6FDF482AF6E8}" srcOrd="0" destOrd="0" presId="urn:microsoft.com/office/officeart/2005/8/layout/vList5"/>
    <dgm:cxn modelId="{3A08E267-48BB-43D4-93EF-621EC6C29A99}" srcId="{72B9BDCA-208E-4096-90DF-B302FD01C91E}" destId="{09691F84-7FC4-45AF-98D4-48B98E2F75BC}" srcOrd="1" destOrd="0" parTransId="{47B980AF-53B3-4745-AA55-0C56D45EEC26}" sibTransId="{2BAE2431-9919-4CB3-B8BE-CA20BBB570DA}"/>
    <dgm:cxn modelId="{4783EF6D-549C-4000-B2B9-2CCE32EC0765}" srcId="{72B9BDCA-208E-4096-90DF-B302FD01C91E}" destId="{CACAA01B-452A-4C8E-BD8D-BEAC390D3F7A}" srcOrd="0" destOrd="0" parTransId="{ED7DB37A-F871-424B-BFCE-8DE5D952A215}" sibTransId="{47E33F18-29DC-4810-9D40-FC5D85C33C1C}"/>
    <dgm:cxn modelId="{98DF5271-291B-400C-A872-A968771ABC81}" srcId="{72B9BDCA-208E-4096-90DF-B302FD01C91E}" destId="{E6B75FBF-2037-42D9-8CE8-D4FB82D6937B}" srcOrd="6" destOrd="0" parTransId="{E9D3FD54-A644-4A5A-9A0A-EB49A77F00E3}" sibTransId="{D6690005-A9E2-4675-96CA-6D7782F8A846}"/>
    <dgm:cxn modelId="{F7C6B276-5338-4D33-9F54-01E55AB0C029}" srcId="{72B9BDCA-208E-4096-90DF-B302FD01C91E}" destId="{64233743-301F-4AC8-802D-C05619F9AA93}" srcOrd="5" destOrd="0" parTransId="{52B6F87B-B9DC-413B-9FDE-6398D56970B4}" sibTransId="{445952D1-1D08-4CE1-BA01-2C2D5FE3F04D}"/>
    <dgm:cxn modelId="{D0BA8E7A-98C4-45B4-93EF-493567BA1ACA}" type="presOf" srcId="{72B9BDCA-208E-4096-90DF-B302FD01C91E}" destId="{72386648-C758-4069-A36B-2263236179AB}" srcOrd="0" destOrd="0" presId="urn:microsoft.com/office/officeart/2005/8/layout/vList5"/>
    <dgm:cxn modelId="{2C538A8B-1ED4-48BD-999D-B234B3413BB4}" type="presOf" srcId="{5F34BF41-CC4E-4FFD-B5A3-AEB545927C77}" destId="{F7239B46-2591-4955-BF12-CCB8C0FCB77F}" srcOrd="0" destOrd="0" presId="urn:microsoft.com/office/officeart/2005/8/layout/vList5"/>
    <dgm:cxn modelId="{0AC88F91-447E-40DF-8327-0A782701F2B8}" srcId="{72B9BDCA-208E-4096-90DF-B302FD01C91E}" destId="{C15278C2-46F7-46F9-8962-541237FD3999}" srcOrd="2" destOrd="0" parTransId="{7DA55CF6-FB72-4AD2-9976-BE1CD023C33B}" sibTransId="{29CDFC27-11AA-402D-8008-1F1CC127F1F9}"/>
    <dgm:cxn modelId="{55176092-1439-4460-8D61-BC8D9FCA6B7F}" type="presOf" srcId="{09691F84-7FC4-45AF-98D4-48B98E2F75BC}" destId="{EAE55593-20BB-4014-A8D7-E27CA71E28C9}" srcOrd="0" destOrd="0" presId="urn:microsoft.com/office/officeart/2005/8/layout/vList5"/>
    <dgm:cxn modelId="{C51A51A0-9308-4709-A68D-89AFE3885170}" srcId="{72B9BDCA-208E-4096-90DF-B302FD01C91E}" destId="{BF746ED8-F77B-499C-A25E-2102957763E8}" srcOrd="4" destOrd="0" parTransId="{8F738AFC-D951-4EDC-8704-A388D52F6602}" sibTransId="{8EC83DC3-36ED-44E5-82A9-A80084B78E5D}"/>
    <dgm:cxn modelId="{908D6BBB-BD3C-4C59-98D9-D5F7A3F00E62}" type="presOf" srcId="{CACAA01B-452A-4C8E-BD8D-BEAC390D3F7A}" destId="{F1A3F4D7-8EEC-458C-8506-CBC805B37D49}" srcOrd="0" destOrd="0" presId="urn:microsoft.com/office/officeart/2005/8/layout/vList5"/>
    <dgm:cxn modelId="{663E8DDC-6EBF-49DA-B6E8-2FC6F7E88D0F}" type="presOf" srcId="{E7BBCD2E-9C1E-44D5-A0EB-FC00EBD5FAF7}" destId="{B8BB1D37-11E8-4186-892F-1F76DD1BB444}" srcOrd="0" destOrd="0" presId="urn:microsoft.com/office/officeart/2005/8/layout/vList5"/>
    <dgm:cxn modelId="{58ADF0DC-65E1-4882-8E8A-BD1422124AD4}" srcId="{72B9BDCA-208E-4096-90DF-B302FD01C91E}" destId="{5F34BF41-CC4E-4FFD-B5A3-AEB545927C77}" srcOrd="7" destOrd="0" parTransId="{7E2D83AE-37B1-4E48-BB7B-64296F659F1C}" sibTransId="{2573A0B6-E037-4928-9285-464AFAAF86E4}"/>
    <dgm:cxn modelId="{D59FFAF3-DBDC-4CD2-BE6E-1DFBD1628AD0}" type="presOf" srcId="{64233743-301F-4AC8-802D-C05619F9AA93}" destId="{0FBA07ED-17C5-4885-BC78-52628E60ADCE}" srcOrd="0" destOrd="0" presId="urn:microsoft.com/office/officeart/2005/8/layout/vList5"/>
    <dgm:cxn modelId="{56BE68A7-C15E-484C-B37C-6FD3252207FC}" type="presParOf" srcId="{72386648-C758-4069-A36B-2263236179AB}" destId="{7DC91AD3-3B3E-4EC2-ACCC-A26640F3CC82}" srcOrd="0" destOrd="0" presId="urn:microsoft.com/office/officeart/2005/8/layout/vList5"/>
    <dgm:cxn modelId="{8A706541-462D-420F-9D20-1D3D675BC944}" type="presParOf" srcId="{7DC91AD3-3B3E-4EC2-ACCC-A26640F3CC82}" destId="{F1A3F4D7-8EEC-458C-8506-CBC805B37D49}" srcOrd="0" destOrd="0" presId="urn:microsoft.com/office/officeart/2005/8/layout/vList5"/>
    <dgm:cxn modelId="{5976FBA0-C14A-40D6-822D-561CB0A70D8D}" type="presParOf" srcId="{72386648-C758-4069-A36B-2263236179AB}" destId="{184F54F0-42A6-49A0-BF74-221B9292392D}" srcOrd="1" destOrd="0" presId="urn:microsoft.com/office/officeart/2005/8/layout/vList5"/>
    <dgm:cxn modelId="{D57B6E18-AED9-47C1-B2BC-E187EE890FEA}" type="presParOf" srcId="{72386648-C758-4069-A36B-2263236179AB}" destId="{8CD2C9E7-8119-4004-B62E-7F4F8B8FFCAE}" srcOrd="2" destOrd="0" presId="urn:microsoft.com/office/officeart/2005/8/layout/vList5"/>
    <dgm:cxn modelId="{70384133-DF16-414E-B812-04FE9C434AAB}" type="presParOf" srcId="{8CD2C9E7-8119-4004-B62E-7F4F8B8FFCAE}" destId="{EAE55593-20BB-4014-A8D7-E27CA71E28C9}" srcOrd="0" destOrd="0" presId="urn:microsoft.com/office/officeart/2005/8/layout/vList5"/>
    <dgm:cxn modelId="{8AAF26D4-8C76-4110-A639-066BAA89A82C}" type="presParOf" srcId="{72386648-C758-4069-A36B-2263236179AB}" destId="{9590CDD5-9996-4D4B-99E9-C5FB9B77C6F5}" srcOrd="3" destOrd="0" presId="urn:microsoft.com/office/officeart/2005/8/layout/vList5"/>
    <dgm:cxn modelId="{11494969-6622-472A-AC5B-EB4DB5ADB2A2}" type="presParOf" srcId="{72386648-C758-4069-A36B-2263236179AB}" destId="{08164F93-74F2-4FD8-97CA-54C3C2233049}" srcOrd="4" destOrd="0" presId="urn:microsoft.com/office/officeart/2005/8/layout/vList5"/>
    <dgm:cxn modelId="{5B5D531F-D9FD-4B60-98DE-C9CA96991937}" type="presParOf" srcId="{08164F93-74F2-4FD8-97CA-54C3C2233049}" destId="{7F626598-1286-41C7-8B08-750540E4EE55}" srcOrd="0" destOrd="0" presId="urn:microsoft.com/office/officeart/2005/8/layout/vList5"/>
    <dgm:cxn modelId="{72D75DE5-AE13-42C3-9FF3-A00EE6F32840}" type="presParOf" srcId="{72386648-C758-4069-A36B-2263236179AB}" destId="{E6D5E87D-028F-4BDA-81A7-60192A30BEF1}" srcOrd="5" destOrd="0" presId="urn:microsoft.com/office/officeart/2005/8/layout/vList5"/>
    <dgm:cxn modelId="{272CE64F-BA0D-4E45-A284-CA4561BA374A}" type="presParOf" srcId="{72386648-C758-4069-A36B-2263236179AB}" destId="{1B0F7312-70B0-486F-815E-44F2548C3C67}" srcOrd="6" destOrd="0" presId="urn:microsoft.com/office/officeart/2005/8/layout/vList5"/>
    <dgm:cxn modelId="{20F7B66C-A753-4493-85A7-1D57014E5958}" type="presParOf" srcId="{1B0F7312-70B0-486F-815E-44F2548C3C67}" destId="{60F19D92-27F9-425B-BA75-6FDF482AF6E8}" srcOrd="0" destOrd="0" presId="urn:microsoft.com/office/officeart/2005/8/layout/vList5"/>
    <dgm:cxn modelId="{FC99CCEC-A8C0-448D-BB81-62638546A6F4}" type="presParOf" srcId="{72386648-C758-4069-A36B-2263236179AB}" destId="{125291A0-B358-4345-98E5-2FA9C0666D3E}" srcOrd="7" destOrd="0" presId="urn:microsoft.com/office/officeart/2005/8/layout/vList5"/>
    <dgm:cxn modelId="{455F7A9A-9BF7-4157-9D9B-12C84601B1DA}" type="presParOf" srcId="{72386648-C758-4069-A36B-2263236179AB}" destId="{3486A5BA-66BF-4F61-9E67-0AAEF59C0D01}" srcOrd="8" destOrd="0" presId="urn:microsoft.com/office/officeart/2005/8/layout/vList5"/>
    <dgm:cxn modelId="{51551554-8F87-46C6-81F8-AC12EDDC641C}" type="presParOf" srcId="{3486A5BA-66BF-4F61-9E67-0AAEF59C0D01}" destId="{A137CA25-EA27-419D-9317-9C1754B98173}" srcOrd="0" destOrd="0" presId="urn:microsoft.com/office/officeart/2005/8/layout/vList5"/>
    <dgm:cxn modelId="{AB9BDDC5-2A5A-4ED7-B250-988FE05E3455}" type="presParOf" srcId="{72386648-C758-4069-A36B-2263236179AB}" destId="{F25EBA09-F7A9-474F-A86A-2FD337DCE4F2}" srcOrd="9" destOrd="0" presId="urn:microsoft.com/office/officeart/2005/8/layout/vList5"/>
    <dgm:cxn modelId="{9FDB8B50-2CCC-463E-A7F3-4BD28CCEA59A}" type="presParOf" srcId="{72386648-C758-4069-A36B-2263236179AB}" destId="{F3C58EC1-DA3C-463A-ABC6-511B0E636957}" srcOrd="10" destOrd="0" presId="urn:microsoft.com/office/officeart/2005/8/layout/vList5"/>
    <dgm:cxn modelId="{87710AE1-1ED7-48AC-BACC-AE77B2D815D1}" type="presParOf" srcId="{F3C58EC1-DA3C-463A-ABC6-511B0E636957}" destId="{0FBA07ED-17C5-4885-BC78-52628E60ADCE}" srcOrd="0" destOrd="0" presId="urn:microsoft.com/office/officeart/2005/8/layout/vList5"/>
    <dgm:cxn modelId="{2D80B569-23F1-424F-A479-F3611669C088}" type="presParOf" srcId="{72386648-C758-4069-A36B-2263236179AB}" destId="{87A3B32E-50D8-48B1-B315-E438CE9FB6AA}" srcOrd="11" destOrd="0" presId="urn:microsoft.com/office/officeart/2005/8/layout/vList5"/>
    <dgm:cxn modelId="{42A17BD6-21F1-4F21-AD46-48E8C2F70C3E}" type="presParOf" srcId="{72386648-C758-4069-A36B-2263236179AB}" destId="{4C631322-86B2-4628-BC8E-21526801FC44}" srcOrd="12" destOrd="0" presId="urn:microsoft.com/office/officeart/2005/8/layout/vList5"/>
    <dgm:cxn modelId="{C7A46CBC-AC19-444F-BB7C-353D149ACAA5}" type="presParOf" srcId="{4C631322-86B2-4628-BC8E-21526801FC44}" destId="{9EA986DD-3458-4F48-9017-4312A87018EB}" srcOrd="0" destOrd="0" presId="urn:microsoft.com/office/officeart/2005/8/layout/vList5"/>
    <dgm:cxn modelId="{68898D5A-6C4D-4A7A-8C0B-5EC8A3E4F018}" type="presParOf" srcId="{72386648-C758-4069-A36B-2263236179AB}" destId="{DD8491CD-3198-4092-9A1A-92339D5FE090}" srcOrd="13" destOrd="0" presId="urn:microsoft.com/office/officeart/2005/8/layout/vList5"/>
    <dgm:cxn modelId="{BE134951-0280-44EF-A2BA-6B5E44A0AC64}" type="presParOf" srcId="{72386648-C758-4069-A36B-2263236179AB}" destId="{188C9EEE-35D7-41DB-9A00-9DAE840D6A14}" srcOrd="14" destOrd="0" presId="urn:microsoft.com/office/officeart/2005/8/layout/vList5"/>
    <dgm:cxn modelId="{074010B1-1CD6-4B82-A7C5-D62FCC1D7430}" type="presParOf" srcId="{188C9EEE-35D7-41DB-9A00-9DAE840D6A14}" destId="{F7239B46-2591-4955-BF12-CCB8C0FCB77F}" srcOrd="0" destOrd="0" presId="urn:microsoft.com/office/officeart/2005/8/layout/vList5"/>
    <dgm:cxn modelId="{6158ACEB-9D66-4ABF-99F6-1E1DDBBDE1BF}" type="presParOf" srcId="{72386648-C758-4069-A36B-2263236179AB}" destId="{16436A1C-AA15-4363-BAD8-3F7FF5635B46}" srcOrd="15" destOrd="0" presId="urn:microsoft.com/office/officeart/2005/8/layout/vList5"/>
    <dgm:cxn modelId="{11960FF3-A710-46CF-8022-41574D621277}" type="presParOf" srcId="{72386648-C758-4069-A36B-2263236179AB}" destId="{8FEBE773-ED4C-4B26-88CB-7D094A267CF2}" srcOrd="16" destOrd="0" presId="urn:microsoft.com/office/officeart/2005/8/layout/vList5"/>
    <dgm:cxn modelId="{AE62E82A-5790-430C-A240-7045ED1AAC01}" type="presParOf" srcId="{8FEBE773-ED4C-4B26-88CB-7D094A267CF2}" destId="{B8BB1D37-11E8-4186-892F-1F76DD1BB44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3F4D7-8EEC-458C-8506-CBC805B37D49}">
      <dsp:nvSpPr>
        <dsp:cNvPr id="0" name=""/>
        <dsp:cNvSpPr/>
      </dsp:nvSpPr>
      <dsp:spPr>
        <a:xfrm>
          <a:off x="1073936" y="1449"/>
          <a:ext cx="1208178" cy="5490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Vent plenum.</a:t>
          </a:r>
        </a:p>
      </dsp:txBody>
      <dsp:txXfrm>
        <a:off x="1100738" y="28251"/>
        <a:ext cx="1154574" cy="495430"/>
      </dsp:txXfrm>
    </dsp:sp>
    <dsp:sp modelId="{EAE55593-20BB-4014-A8D7-E27CA71E28C9}">
      <dsp:nvSpPr>
        <dsp:cNvPr id="0" name=""/>
        <dsp:cNvSpPr/>
      </dsp:nvSpPr>
      <dsp:spPr>
        <a:xfrm>
          <a:off x="1073936" y="577935"/>
          <a:ext cx="1208178" cy="5490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Fill plenum.</a:t>
          </a:r>
        </a:p>
      </dsp:txBody>
      <dsp:txXfrm>
        <a:off x="1100738" y="604737"/>
        <a:ext cx="1154574" cy="495430"/>
      </dsp:txXfrm>
    </dsp:sp>
    <dsp:sp modelId="{7F626598-1286-41C7-8B08-750540E4EE55}">
      <dsp:nvSpPr>
        <dsp:cNvPr id="0" name=""/>
        <dsp:cNvSpPr/>
      </dsp:nvSpPr>
      <dsp:spPr>
        <a:xfrm>
          <a:off x="1073936" y="1154421"/>
          <a:ext cx="1208178" cy="5490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“Triplets” puff 1.</a:t>
          </a:r>
          <a:endParaRPr lang="en-US" sz="1200" kern="1200" dirty="0"/>
        </a:p>
      </dsp:txBody>
      <dsp:txXfrm>
        <a:off x="1100738" y="1181223"/>
        <a:ext cx="1154574" cy="495430"/>
      </dsp:txXfrm>
    </dsp:sp>
    <dsp:sp modelId="{60F19D92-27F9-425B-BA75-6FDF482AF6E8}">
      <dsp:nvSpPr>
        <dsp:cNvPr id="0" name=""/>
        <dsp:cNvSpPr/>
      </dsp:nvSpPr>
      <dsp:spPr>
        <a:xfrm>
          <a:off x="1073936" y="1730907"/>
          <a:ext cx="1208178" cy="5490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Refill plenum.</a:t>
          </a:r>
          <a:endParaRPr lang="en-US" sz="1200" kern="1200" dirty="0"/>
        </a:p>
      </dsp:txBody>
      <dsp:txXfrm>
        <a:off x="1100738" y="1757709"/>
        <a:ext cx="1154574" cy="495430"/>
      </dsp:txXfrm>
    </dsp:sp>
    <dsp:sp modelId="{A137CA25-EA27-419D-9317-9C1754B98173}">
      <dsp:nvSpPr>
        <dsp:cNvPr id="0" name=""/>
        <dsp:cNvSpPr/>
      </dsp:nvSpPr>
      <dsp:spPr>
        <a:xfrm>
          <a:off x="1073936" y="2307393"/>
          <a:ext cx="1208178" cy="5490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“Triplets” puff 2.</a:t>
          </a:r>
          <a:endParaRPr lang="en-US" sz="1200" kern="1200" dirty="0"/>
        </a:p>
      </dsp:txBody>
      <dsp:txXfrm>
        <a:off x="1100738" y="2334195"/>
        <a:ext cx="1154574" cy="495430"/>
      </dsp:txXfrm>
    </dsp:sp>
    <dsp:sp modelId="{0FBA07ED-17C5-4885-BC78-52628E60ADCE}">
      <dsp:nvSpPr>
        <dsp:cNvPr id="0" name=""/>
        <dsp:cNvSpPr/>
      </dsp:nvSpPr>
      <dsp:spPr>
        <a:xfrm>
          <a:off x="1073936" y="2883879"/>
          <a:ext cx="1208178" cy="5490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Refill plenum.</a:t>
          </a:r>
          <a:endParaRPr lang="en-US" sz="1200" kern="1200" dirty="0"/>
        </a:p>
      </dsp:txBody>
      <dsp:txXfrm>
        <a:off x="1100738" y="2910681"/>
        <a:ext cx="1154574" cy="495430"/>
      </dsp:txXfrm>
    </dsp:sp>
    <dsp:sp modelId="{9EA986DD-3458-4F48-9017-4312A87018EB}">
      <dsp:nvSpPr>
        <dsp:cNvPr id="0" name=""/>
        <dsp:cNvSpPr/>
      </dsp:nvSpPr>
      <dsp:spPr>
        <a:xfrm>
          <a:off x="1073936" y="3460365"/>
          <a:ext cx="1208178" cy="5490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“Triplets” puff 3.</a:t>
          </a:r>
          <a:endParaRPr lang="en-US" sz="1200" kern="1200" dirty="0"/>
        </a:p>
      </dsp:txBody>
      <dsp:txXfrm>
        <a:off x="1100738" y="3487167"/>
        <a:ext cx="1154574" cy="495430"/>
      </dsp:txXfrm>
    </dsp:sp>
    <dsp:sp modelId="{F7239B46-2591-4955-BF12-CCB8C0FCB77F}">
      <dsp:nvSpPr>
        <dsp:cNvPr id="0" name=""/>
        <dsp:cNvSpPr/>
      </dsp:nvSpPr>
      <dsp:spPr>
        <a:xfrm>
          <a:off x="1073936" y="4036851"/>
          <a:ext cx="1208178" cy="5490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Refill plenum.</a:t>
          </a:r>
          <a:endParaRPr lang="en-US" sz="1200" kern="1200" dirty="0"/>
        </a:p>
      </dsp:txBody>
      <dsp:txXfrm>
        <a:off x="1100738" y="4063653"/>
        <a:ext cx="1154574" cy="495430"/>
      </dsp:txXfrm>
    </dsp:sp>
    <dsp:sp modelId="{B8BB1D37-11E8-4186-892F-1F76DD1BB444}">
      <dsp:nvSpPr>
        <dsp:cNvPr id="0" name=""/>
        <dsp:cNvSpPr/>
      </dsp:nvSpPr>
      <dsp:spPr>
        <a:xfrm>
          <a:off x="1073936" y="4613337"/>
          <a:ext cx="1208178" cy="5490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Normal puff.</a:t>
          </a:r>
        </a:p>
      </dsp:txBody>
      <dsp:txXfrm>
        <a:off x="1100738" y="4640139"/>
        <a:ext cx="1154574" cy="495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E351353-CD66-1D41-9309-588CFA4BE495}" type="datetimeFigureOut">
              <a:rPr lang="en-US" smtClean="0"/>
              <a:t>8/25/25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AE890CA-770E-9E4F-AFA7-BDCBB049E6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4426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0E5B1FE-FBA6-C640-8974-AFA1BBEE4F8A}" type="datetimeFigureOut">
              <a:rPr lang="en-US" smtClean="0"/>
              <a:t>8/25/25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33A6D59-D8EE-4E40-8E2B-A449B57CE7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7242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1-2 min</a:t>
            </a:r>
          </a:p>
          <a:p>
            <a:pPr marL="171450" indent="-171450">
              <a:buFontTx/>
              <a:buChar char="-"/>
            </a:pPr>
            <a:r>
              <a:rPr lang="en-US" dirty="0"/>
              <a:t>Overview of hardware and capabilities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Emphasize progress of mission (e.g. 31 of 41 tubes sealed)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A6D59-D8EE-4E40-8E2B-A449B57CE7A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633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2 min</a:t>
            </a:r>
          </a:p>
          <a:p>
            <a:pPr marL="171450" indent="-171450">
              <a:buFontTx/>
              <a:buChar char="-"/>
            </a:pPr>
            <a:r>
              <a:rPr lang="en-US" dirty="0"/>
              <a:t>Challenges of attempting to keep up with Science’s requests</a:t>
            </a:r>
          </a:p>
          <a:p>
            <a:pPr marL="171450" indent="-171450">
              <a:buFontTx/>
              <a:buChar char="-"/>
            </a:pPr>
            <a:r>
              <a:rPr lang="en-US" dirty="0"/>
              <a:t>Using the system in ways that have not necessarily been tested on Earth and seeing varying degrees of success</a:t>
            </a:r>
          </a:p>
          <a:p>
            <a:pPr marL="171450" indent="-171450">
              <a:buFontTx/>
              <a:buChar char="-"/>
            </a:pPr>
            <a:r>
              <a:rPr lang="en-US" dirty="0"/>
              <a:t>Want to get the most out of the hardware and maximize Science return</a:t>
            </a:r>
          </a:p>
          <a:p>
            <a:pPr marL="171450" indent="-171450">
              <a:buFontTx/>
              <a:buChar char="-"/>
            </a:pPr>
            <a:r>
              <a:rPr lang="en-US" dirty="0"/>
              <a:t>Using the hardware in ways that were considered before ops but not fully exercised (e.g. sample dump)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A6D59-D8EE-4E40-8E2B-A449B57CE7A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680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1 min</a:t>
            </a:r>
          </a:p>
          <a:p>
            <a:pPr marL="171450" indent="-171450">
              <a:buFontTx/>
              <a:buChar char="-"/>
            </a:pPr>
            <a:r>
              <a:rPr lang="en-US" dirty="0"/>
              <a:t>Explain how abrading + </a:t>
            </a:r>
            <a:r>
              <a:rPr lang="en-US" dirty="0" err="1"/>
              <a:t>gDRT</a:t>
            </a:r>
            <a:r>
              <a:rPr lang="en-US" dirty="0"/>
              <a:t> enables </a:t>
            </a:r>
            <a:r>
              <a:rPr lang="en-US" dirty="0" err="1"/>
              <a:t>prox</a:t>
            </a:r>
            <a:r>
              <a:rPr lang="en-US" dirty="0"/>
              <a:t> sci</a:t>
            </a:r>
          </a:p>
          <a:p>
            <a:pPr marL="171450" indent="-171450">
              <a:buFontTx/>
              <a:buChar char="-"/>
            </a:pPr>
            <a:r>
              <a:rPr lang="en-US" dirty="0"/>
              <a:t>Brief overview of </a:t>
            </a:r>
            <a:r>
              <a:rPr lang="en-US" dirty="0" err="1"/>
              <a:t>gDRT</a:t>
            </a:r>
            <a:r>
              <a:rPr lang="en-US" dirty="0"/>
              <a:t> hardware and how system is used in ops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A6D59-D8EE-4E40-8E2B-A449B57CE7A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664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2 min</a:t>
            </a:r>
          </a:p>
          <a:p>
            <a:pPr marL="171450" indent="-171450">
              <a:buFontTx/>
              <a:buChar char="-"/>
            </a:pPr>
            <a:r>
              <a:rPr lang="en-US" dirty="0"/>
              <a:t>Describe the 3 methods of gas budgeting and what the budgets showed in the first few puffs</a:t>
            </a:r>
          </a:p>
          <a:p>
            <a:pPr marL="171450" indent="-171450">
              <a:buFontTx/>
              <a:buChar char="-"/>
            </a:pPr>
            <a:r>
              <a:rPr lang="en-US" dirty="0"/>
              <a:t>Point out why this was concerning – what the life req. is and how much gas we thought we filled to</a:t>
            </a:r>
          </a:p>
          <a:p>
            <a:pPr marL="171450" indent="-171450">
              <a:buFontTx/>
              <a:buChar char="-"/>
            </a:pPr>
            <a:r>
              <a:rPr lang="en-US" dirty="0"/>
              <a:t>Explain concept of isochoric lines on P-T plot and how some data points deviated from this even when the system wasn’t in use</a:t>
            </a:r>
          </a:p>
          <a:p>
            <a:pPr marL="171450" indent="-171450">
              <a:buFontTx/>
              <a:buChar char="-"/>
            </a:pPr>
            <a:r>
              <a:rPr lang="en-US" dirty="0"/>
              <a:t>Began separating out use data (noisy) from read data (more consistent, but very little of it)</a:t>
            </a:r>
          </a:p>
          <a:p>
            <a:pPr marL="171450" indent="-171450">
              <a:buFontTx/>
              <a:buChar char="-"/>
            </a:pPr>
            <a:r>
              <a:rPr lang="en-US" dirty="0"/>
              <a:t>Change in pressure read strategy – intentionally collect data in between uses and at differing temperatures (begin to plot isochor)</a:t>
            </a:r>
          </a:p>
          <a:p>
            <a:pPr marL="171450" indent="-171450">
              <a:buFontTx/>
              <a:buChar char="-"/>
            </a:pPr>
            <a:r>
              <a:rPr lang="en-US" dirty="0"/>
              <a:t>Found out that temperature and rate of change in temperature resulted in poor pressure estimates – lead into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A6D59-D8EE-4E40-8E2B-A449B57CE7A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077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Explain inconsistencies with temperature data due to PRT placement on tank boss and temp lag</a:t>
            </a:r>
          </a:p>
          <a:p>
            <a:pPr marL="171450" indent="-171450">
              <a:buFontTx/>
              <a:buChar char="-"/>
            </a:pPr>
            <a:r>
              <a:rPr lang="en-US" dirty="0"/>
              <a:t>Point out filtered out data points based on PRT thresholds</a:t>
            </a:r>
          </a:p>
          <a:p>
            <a:pPr marL="171450" indent="-171450">
              <a:buFontTx/>
              <a:buChar char="-"/>
            </a:pPr>
            <a:r>
              <a:rPr lang="en-US" dirty="0"/>
              <a:t>Describe concept of latest density using most recent data points from read periods (“zero out” error)</a:t>
            </a:r>
          </a:p>
          <a:p>
            <a:pPr marL="171450" indent="-171450">
              <a:buFontTx/>
              <a:buChar char="-"/>
            </a:pPr>
            <a:r>
              <a:rPr lang="en-US" dirty="0"/>
              <a:t>Emphasize that there is more than sufficient gas to achieve Science mission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3A6D59-D8EE-4E40-8E2B-A449B57CE7A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07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ew Title Slide (Whit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43" y="2480252"/>
            <a:ext cx="7053647" cy="3749864"/>
          </a:xfrm>
          <a:prstGeom prst="rect">
            <a:avLst/>
          </a:prstGeom>
        </p:spPr>
      </p:pic>
      <p:sp>
        <p:nvSpPr>
          <p:cNvPr id="3" name="Oval 2"/>
          <p:cNvSpPr/>
          <p:nvPr userDrawn="1"/>
        </p:nvSpPr>
        <p:spPr>
          <a:xfrm>
            <a:off x="27279" y="5991886"/>
            <a:ext cx="866114" cy="86611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60643" y="879029"/>
            <a:ext cx="7541603" cy="869447"/>
          </a:xfrm>
          <a:prstGeom prst="rect">
            <a:avLst/>
          </a:prstGeom>
        </p:spPr>
        <p:txBody>
          <a:bodyPr bIns="0" anchor="b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latin typeface="+mj-lt"/>
              </a:defRPr>
            </a:lvl1pPr>
            <a:lvl2pPr marL="342884" indent="0">
              <a:buNone/>
              <a:defRPr/>
            </a:lvl2pPr>
            <a:lvl3pPr marL="685766" indent="0">
              <a:buNone/>
              <a:defRPr/>
            </a:lvl3pPr>
            <a:lvl4pPr marL="1028649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 dirty="0"/>
              <a:t>&lt;Presentation Title&gt;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60643" y="1832231"/>
            <a:ext cx="7543800" cy="394689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>
                <a:latin typeface="Calibri" panose="020F0502020204030204" pitchFamily="34" charset="0"/>
              </a:defRPr>
            </a:lvl1pPr>
            <a:lvl2pPr marL="342884" indent="0">
              <a:buNone/>
              <a:defRPr/>
            </a:lvl2pPr>
            <a:lvl3pPr marL="685766" indent="0">
              <a:buNone/>
              <a:defRPr/>
            </a:lvl3pPr>
            <a:lvl4pPr marL="1028649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 dirty="0"/>
              <a:t>&lt;Meeting/Review Title&gt;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5793981" y="5164996"/>
            <a:ext cx="2880000" cy="463061"/>
          </a:xfrm>
          <a:prstGeom prst="rect">
            <a:avLst/>
          </a:prstGeom>
        </p:spPr>
        <p:txBody>
          <a:bodyPr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2000">
                <a:latin typeface="+mn-lt"/>
              </a:defRPr>
            </a:lvl1pPr>
            <a:lvl2pPr marL="342884" indent="0">
              <a:buNone/>
              <a:defRPr/>
            </a:lvl2pPr>
            <a:lvl3pPr marL="685766" indent="0">
              <a:buNone/>
              <a:defRPr/>
            </a:lvl3pPr>
            <a:lvl4pPr marL="1028649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 dirty="0"/>
              <a:t>&lt;Your Name&gt;</a:t>
            </a:r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5473823" y="5805227"/>
            <a:ext cx="3200158" cy="3536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>
                <a:latin typeface="+mn-lt"/>
              </a:defRPr>
            </a:lvl1pPr>
            <a:lvl2pPr marL="342884" indent="0">
              <a:buNone/>
              <a:defRPr/>
            </a:lvl2pPr>
            <a:lvl3pPr marL="685766" indent="0">
              <a:buNone/>
              <a:defRPr/>
            </a:lvl3pPr>
            <a:lvl4pPr marL="1028649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 dirty="0"/>
              <a:t>&lt;Date&gt;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6417469" y="210176"/>
            <a:ext cx="459581" cy="47981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255" y="193606"/>
            <a:ext cx="2690839" cy="507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2C066D-36C7-49F8-95E1-7D0BD817BC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5957" y="5335421"/>
            <a:ext cx="889372" cy="144020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6C3FC5-D49F-46AF-9BDB-8D0C157786D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export-controlled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2335416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69903" y="228567"/>
            <a:ext cx="8674097" cy="650998"/>
          </a:xfrm>
          <a:prstGeom prst="rect">
            <a:avLst/>
          </a:prstGeom>
        </p:spPr>
        <p:txBody>
          <a:bodyPr rIns="73152" anchor="b" anchorCtr="0"/>
          <a:lstStyle>
            <a:lvl1pPr marL="0" indent="0" algn="ctr">
              <a:tabLst/>
              <a:defRPr sz="3200" b="1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3" y="1191819"/>
            <a:ext cx="8204201" cy="5234382"/>
          </a:xfrm>
          <a:prstGeom prst="rect">
            <a:avLst/>
          </a:prstGeom>
        </p:spPr>
        <p:txBody>
          <a:bodyPr/>
          <a:lstStyle>
            <a:lvl1pPr>
              <a:buClr>
                <a:srgbClr val="13418B"/>
              </a:buClr>
              <a:defRPr sz="2000">
                <a:latin typeface="+mn-lt"/>
              </a:defRPr>
            </a:lvl1pPr>
            <a:lvl2pPr>
              <a:spcBef>
                <a:spcPts val="150"/>
              </a:spcBef>
              <a:buClr>
                <a:srgbClr val="13418B"/>
              </a:buClr>
              <a:defRPr sz="1600">
                <a:latin typeface="+mn-lt"/>
              </a:defRPr>
            </a:lvl2pPr>
            <a:lvl3pPr>
              <a:spcBef>
                <a:spcPts val="150"/>
              </a:spcBef>
              <a:buClr>
                <a:srgbClr val="13418B"/>
              </a:buClr>
              <a:defRPr sz="1400">
                <a:latin typeface="+mn-lt"/>
              </a:defRPr>
            </a:lvl3pPr>
            <a:lvl4pPr>
              <a:spcBef>
                <a:spcPts val="150"/>
              </a:spcBef>
              <a:buClr>
                <a:srgbClr val="13418B"/>
              </a:buClr>
              <a:defRPr sz="1400">
                <a:latin typeface="+mn-lt"/>
              </a:defRPr>
            </a:lvl4pPr>
            <a:lvl5pPr>
              <a:spcBef>
                <a:spcPts val="150"/>
              </a:spcBef>
              <a:buClr>
                <a:srgbClr val="13418B"/>
              </a:buClr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3AE6B0-43FA-410C-9E22-817FFF5B4B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" y="6310003"/>
            <a:ext cx="1777947" cy="54799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BF6D2D-9169-43E0-A946-82A164C33DC5}"/>
              </a:ext>
            </a:extLst>
          </p:cNvPr>
          <p:cNvCxnSpPr/>
          <p:nvPr userDrawn="1"/>
        </p:nvCxnSpPr>
        <p:spPr>
          <a:xfrm>
            <a:off x="168965" y="1062359"/>
            <a:ext cx="8806070" cy="0"/>
          </a:xfrm>
          <a:prstGeom prst="line">
            <a:avLst/>
          </a:prstGeom>
          <a:ln>
            <a:solidFill>
              <a:srgbClr val="EA0A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E5CF00-E740-4082-938A-A0BEB6F6C9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export-controlled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3812906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68965" y="228567"/>
            <a:ext cx="8820597" cy="650998"/>
          </a:xfrm>
          <a:prstGeom prst="rect">
            <a:avLst/>
          </a:prstGeom>
        </p:spPr>
        <p:txBody>
          <a:bodyPr rIns="73152" anchor="b" anchorCtr="0"/>
          <a:lstStyle>
            <a:lvl1pPr marL="0" indent="0" algn="ctr">
              <a:tabLst/>
              <a:defRPr sz="3200" b="1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61E531-ED51-493D-BF59-5E2A90FE19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" y="6310003"/>
            <a:ext cx="1777947" cy="54799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8B9157-1DD1-4C6B-B602-50642FD8BA06}"/>
              </a:ext>
            </a:extLst>
          </p:cNvPr>
          <p:cNvCxnSpPr/>
          <p:nvPr userDrawn="1"/>
        </p:nvCxnSpPr>
        <p:spPr>
          <a:xfrm>
            <a:off x="168965" y="1062359"/>
            <a:ext cx="8806070" cy="0"/>
          </a:xfrm>
          <a:prstGeom prst="line">
            <a:avLst/>
          </a:prstGeom>
          <a:ln>
            <a:solidFill>
              <a:srgbClr val="EA0A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2EFE89-16A6-4F61-8B44-BABF8A5A0C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export-controlled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249928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733" y="1176877"/>
            <a:ext cx="3920067" cy="610633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800" b="1">
                <a:latin typeface="+mn-lt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599" y="1176877"/>
            <a:ext cx="3847701" cy="610633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800" b="1">
                <a:latin typeface="+mn-lt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48733" y="1895564"/>
            <a:ext cx="3920067" cy="4420570"/>
          </a:xfrm>
          <a:prstGeom prst="rect">
            <a:avLst/>
          </a:prstGeom>
        </p:spPr>
        <p:txBody>
          <a:bodyPr/>
          <a:lstStyle>
            <a:lvl1pPr>
              <a:buClr>
                <a:srgbClr val="13418B"/>
              </a:buClr>
              <a:defRPr sz="1600">
                <a:latin typeface="+mn-lt"/>
              </a:defRPr>
            </a:lvl1pPr>
            <a:lvl2pPr>
              <a:spcBef>
                <a:spcPts val="150"/>
              </a:spcBef>
              <a:buClr>
                <a:srgbClr val="13418B"/>
              </a:buClr>
              <a:defRPr sz="1400">
                <a:latin typeface="+mn-lt"/>
              </a:defRPr>
            </a:lvl2pPr>
            <a:lvl3pPr>
              <a:spcBef>
                <a:spcPts val="150"/>
              </a:spcBef>
              <a:buClr>
                <a:srgbClr val="13418B"/>
              </a:buClr>
              <a:defRPr sz="1400">
                <a:latin typeface="+mn-lt"/>
              </a:defRPr>
            </a:lvl3pPr>
            <a:lvl4pPr>
              <a:spcBef>
                <a:spcPts val="150"/>
              </a:spcBef>
              <a:buClr>
                <a:srgbClr val="13418B"/>
              </a:buClr>
              <a:defRPr sz="1100">
                <a:latin typeface="+mn-lt"/>
              </a:defRPr>
            </a:lvl4pPr>
            <a:lvl5pPr>
              <a:spcBef>
                <a:spcPts val="150"/>
              </a:spcBef>
              <a:buClr>
                <a:srgbClr val="13418B"/>
              </a:buClr>
              <a:defRPr sz="11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800602" y="1895564"/>
            <a:ext cx="3847701" cy="4420570"/>
          </a:xfrm>
          <a:prstGeom prst="rect">
            <a:avLst/>
          </a:prstGeom>
        </p:spPr>
        <p:txBody>
          <a:bodyPr/>
          <a:lstStyle>
            <a:lvl1pPr>
              <a:buClr>
                <a:srgbClr val="13418B"/>
              </a:buClr>
              <a:defRPr sz="1600">
                <a:latin typeface="+mn-lt"/>
              </a:defRPr>
            </a:lvl1pPr>
            <a:lvl2pPr>
              <a:spcBef>
                <a:spcPts val="150"/>
              </a:spcBef>
              <a:buClr>
                <a:srgbClr val="13418B"/>
              </a:buClr>
              <a:defRPr sz="1400">
                <a:latin typeface="+mn-lt"/>
              </a:defRPr>
            </a:lvl2pPr>
            <a:lvl3pPr>
              <a:spcBef>
                <a:spcPts val="150"/>
              </a:spcBef>
              <a:buClr>
                <a:srgbClr val="13418B"/>
              </a:buClr>
              <a:defRPr sz="1400">
                <a:latin typeface="+mn-lt"/>
              </a:defRPr>
            </a:lvl3pPr>
            <a:lvl4pPr>
              <a:spcBef>
                <a:spcPts val="150"/>
              </a:spcBef>
              <a:buClr>
                <a:srgbClr val="13418B"/>
              </a:buClr>
              <a:defRPr sz="1100">
                <a:latin typeface="+mn-lt"/>
              </a:defRPr>
            </a:lvl4pPr>
            <a:lvl5pPr>
              <a:spcBef>
                <a:spcPts val="150"/>
              </a:spcBef>
              <a:buClr>
                <a:srgbClr val="13418B"/>
              </a:buClr>
              <a:defRPr sz="11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B58CA2-3DB7-4527-9B0F-3E81DFC8D9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" y="6310003"/>
            <a:ext cx="1777947" cy="54799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3AA425-1E01-46EA-8642-1C34AA8E5E52}"/>
              </a:ext>
            </a:extLst>
          </p:cNvPr>
          <p:cNvCxnSpPr/>
          <p:nvPr userDrawn="1"/>
        </p:nvCxnSpPr>
        <p:spPr>
          <a:xfrm>
            <a:off x="168965" y="1062359"/>
            <a:ext cx="8806070" cy="0"/>
          </a:xfrm>
          <a:prstGeom prst="line">
            <a:avLst/>
          </a:prstGeom>
          <a:ln>
            <a:solidFill>
              <a:srgbClr val="EA0A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3E9FDF4F-64B0-41F5-A018-EC84857E2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965" y="228567"/>
            <a:ext cx="8820597" cy="650998"/>
          </a:xfrm>
          <a:prstGeom prst="rect">
            <a:avLst/>
          </a:prstGeom>
        </p:spPr>
        <p:txBody>
          <a:bodyPr rIns="73152" anchor="b" anchorCtr="0"/>
          <a:lstStyle>
            <a:lvl1pPr marL="0" indent="0" algn="ctr">
              <a:tabLst/>
              <a:defRPr sz="3200" b="1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A9AE4C-86B1-458A-829A-27557258F0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export-controlled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2306967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733" y="1176877"/>
            <a:ext cx="3920067" cy="610633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800" b="1">
                <a:latin typeface="+mn-lt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599" y="1176877"/>
            <a:ext cx="3847701" cy="610633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800" b="1">
                <a:latin typeface="+mn-lt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48733" y="1895564"/>
            <a:ext cx="3920067" cy="4420570"/>
          </a:xfrm>
          <a:prstGeom prst="rect">
            <a:avLst/>
          </a:prstGeom>
        </p:spPr>
        <p:txBody>
          <a:bodyPr/>
          <a:lstStyle>
            <a:lvl1pPr>
              <a:buClr>
                <a:srgbClr val="13418B"/>
              </a:buClr>
              <a:defRPr sz="1600">
                <a:latin typeface="+mn-lt"/>
              </a:defRPr>
            </a:lvl1pPr>
            <a:lvl2pPr>
              <a:spcBef>
                <a:spcPts val="150"/>
              </a:spcBef>
              <a:buClr>
                <a:srgbClr val="13418B"/>
              </a:buClr>
              <a:defRPr sz="1400">
                <a:latin typeface="+mn-lt"/>
              </a:defRPr>
            </a:lvl2pPr>
            <a:lvl3pPr>
              <a:spcBef>
                <a:spcPts val="150"/>
              </a:spcBef>
              <a:buClr>
                <a:srgbClr val="13418B"/>
              </a:buClr>
              <a:defRPr sz="1400">
                <a:latin typeface="+mn-lt"/>
              </a:defRPr>
            </a:lvl3pPr>
            <a:lvl4pPr>
              <a:spcBef>
                <a:spcPts val="150"/>
              </a:spcBef>
              <a:buClr>
                <a:srgbClr val="13418B"/>
              </a:buClr>
              <a:defRPr sz="1100">
                <a:latin typeface="+mn-lt"/>
              </a:defRPr>
            </a:lvl4pPr>
            <a:lvl5pPr>
              <a:spcBef>
                <a:spcPts val="150"/>
              </a:spcBef>
              <a:buClr>
                <a:srgbClr val="13418B"/>
              </a:buClr>
              <a:defRPr sz="11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800602" y="1895564"/>
            <a:ext cx="3847701" cy="4420570"/>
          </a:xfrm>
          <a:prstGeom prst="rect">
            <a:avLst/>
          </a:prstGeom>
        </p:spPr>
        <p:txBody>
          <a:bodyPr/>
          <a:lstStyle>
            <a:lvl1pPr>
              <a:buClr>
                <a:srgbClr val="13418B"/>
              </a:buClr>
              <a:defRPr sz="1600">
                <a:latin typeface="+mn-lt"/>
              </a:defRPr>
            </a:lvl1pPr>
            <a:lvl2pPr>
              <a:spcBef>
                <a:spcPts val="150"/>
              </a:spcBef>
              <a:buClr>
                <a:srgbClr val="13418B"/>
              </a:buClr>
              <a:defRPr sz="1400">
                <a:latin typeface="+mn-lt"/>
              </a:defRPr>
            </a:lvl2pPr>
            <a:lvl3pPr>
              <a:spcBef>
                <a:spcPts val="150"/>
              </a:spcBef>
              <a:buClr>
                <a:srgbClr val="13418B"/>
              </a:buClr>
              <a:defRPr sz="1400">
                <a:latin typeface="+mn-lt"/>
              </a:defRPr>
            </a:lvl3pPr>
            <a:lvl4pPr>
              <a:spcBef>
                <a:spcPts val="150"/>
              </a:spcBef>
              <a:buClr>
                <a:srgbClr val="13418B"/>
              </a:buClr>
              <a:defRPr sz="1100">
                <a:latin typeface="+mn-lt"/>
              </a:defRPr>
            </a:lvl4pPr>
            <a:lvl5pPr>
              <a:spcBef>
                <a:spcPts val="150"/>
              </a:spcBef>
              <a:buClr>
                <a:srgbClr val="13418B"/>
              </a:buClr>
              <a:defRPr sz="11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B58CA2-3DB7-4527-9B0F-3E81DFC8D9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" y="6310003"/>
            <a:ext cx="1777947" cy="54799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F9919D9-F0F4-4D6E-A15F-446E72F7B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965" y="228567"/>
            <a:ext cx="8820597" cy="650998"/>
          </a:xfrm>
          <a:prstGeom prst="rect">
            <a:avLst/>
          </a:prstGeom>
        </p:spPr>
        <p:txBody>
          <a:bodyPr rIns="73152" anchor="b" anchorCtr="0"/>
          <a:lstStyle>
            <a:lvl1pPr marL="0" indent="0" algn="ctr">
              <a:tabLst/>
              <a:defRPr sz="3200" b="1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B5D988-921C-47C7-920D-1DF8473852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export-controlled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3518318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91139" y="3448664"/>
            <a:ext cx="6369538" cy="429723"/>
          </a:xfrm>
          <a:prstGeom prst="rect">
            <a:avLst/>
          </a:prstGeom>
        </p:spPr>
        <p:txBody>
          <a:bodyPr t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1500">
                <a:latin typeface="+mj-lt"/>
              </a:defRPr>
            </a:lvl1pPr>
            <a:lvl2pPr marL="342884" indent="0">
              <a:buNone/>
              <a:defRPr/>
            </a:lvl2pPr>
            <a:lvl3pPr marL="685766" indent="0">
              <a:buNone/>
              <a:defRPr/>
            </a:lvl3pPr>
            <a:lvl4pPr marL="1028649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 dirty="0"/>
              <a:t>&lt;Presentation Name&gt;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387233" y="2917225"/>
            <a:ext cx="6369538" cy="517647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latin typeface="+mj-lt"/>
              </a:defRPr>
            </a:lvl1pPr>
            <a:lvl2pPr marL="342884" indent="0">
              <a:buNone/>
              <a:defRPr/>
            </a:lvl2pPr>
            <a:lvl3pPr marL="685766" indent="0">
              <a:buNone/>
              <a:defRPr/>
            </a:lvl3pPr>
            <a:lvl4pPr marL="1028649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 dirty="0"/>
              <a:t>&lt;Section Name&gt;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28BEB1-3939-4DA1-B03D-64FAAFBDBD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" y="6310003"/>
            <a:ext cx="1777947" cy="54799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AAD2E0-22C4-4705-95DA-5F026C92BE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export-controlled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3433364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 userDrawn="1"/>
        </p:nvSpPr>
        <p:spPr bwMode="auto">
          <a:xfrm>
            <a:off x="8706184" y="6545036"/>
            <a:ext cx="328936" cy="2380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fld id="{8B8AB04E-98F4-F34E-B76B-109F22C00B1D}" type="slidenum">
              <a:rPr lang="en-US" sz="947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pPr/>
              <a:t>‹#›</a:t>
            </a:fld>
            <a:endParaRPr lang="en-US" sz="947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244474"/>
            <a:ext cx="9144000" cy="1324995"/>
          </a:xfrm>
          <a:prstGeom prst="rect">
            <a:avLst/>
          </a:prstGeom>
        </p:spPr>
        <p:txBody>
          <a:bodyPr/>
          <a:lstStyle>
            <a:lvl1pPr algn="ctr" defTabSz="907355">
              <a:defRPr sz="3368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 defTabSz="862013"/>
            <a:endParaRPr lang="en-US" sz="3789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9719" y="4102554"/>
            <a:ext cx="4426466" cy="2662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8" y="6390752"/>
            <a:ext cx="1042587" cy="40932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CF9E8-E3DC-4621-881C-19FF701898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export-controlled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1990422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 userDrawn="1"/>
        </p:nvSpPr>
        <p:spPr bwMode="auto">
          <a:xfrm>
            <a:off x="8824749" y="6627167"/>
            <a:ext cx="309700" cy="2219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fld id="{8B8AB04E-98F4-F34E-B76B-109F22C00B1D}" type="slidenum">
              <a:rPr lang="en-US" sz="842"/>
              <a:pPr/>
              <a:t>‹#›</a:t>
            </a:fld>
            <a:endParaRPr lang="en-US" sz="842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8896" y="287452"/>
            <a:ext cx="9039637" cy="758598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7749DE-E338-45F4-81A1-7F0589A2C2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" y="6310003"/>
            <a:ext cx="1777947" cy="54799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848992-5EEB-4493-8DEE-CD6F4A0744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export-controlled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2660683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5"/>
          <p:cNvSpPr>
            <a:spLocks noChangeArrowheads="1"/>
          </p:cNvSpPr>
          <p:nvPr userDrawn="1"/>
        </p:nvSpPr>
        <p:spPr bwMode="auto">
          <a:xfrm>
            <a:off x="8824749" y="6627167"/>
            <a:ext cx="309700" cy="2219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fld id="{8B8AB04E-98F4-F34E-B76B-109F22C00B1D}" type="slidenum">
              <a:rPr lang="en-US" sz="842"/>
              <a:pPr/>
              <a:t>‹#›</a:t>
            </a:fld>
            <a:endParaRPr lang="en-US" sz="842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21895" y="1265464"/>
            <a:ext cx="7713579" cy="5043148"/>
          </a:xfrm>
          <a:prstGeom prst="rect">
            <a:avLst/>
          </a:prstGeom>
        </p:spPr>
        <p:txBody>
          <a:bodyPr/>
          <a:lstStyle>
            <a:lvl1pPr marL="340885" indent="-340885">
              <a:buClr>
                <a:srgbClr val="003399"/>
              </a:buClr>
              <a:buFont typeface="Wingdings" panose="05000000000000000000" pitchFamily="2" charset="2"/>
              <a:buChar char="n"/>
              <a:defRPr sz="2526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913" indent="-255664">
              <a:buClr>
                <a:srgbClr val="003399"/>
              </a:buClr>
              <a:buSzPct val="95000"/>
              <a:buFont typeface="Wingdings" panose="05000000000000000000" pitchFamily="2" charset="2"/>
              <a:buChar char="o"/>
              <a:defRPr sz="2105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3399"/>
              </a:buClr>
              <a:defRPr sz="1895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3068" y="287452"/>
            <a:ext cx="8909230" cy="758598"/>
          </a:xfrm>
          <a:prstGeom prst="rect">
            <a:avLst/>
          </a:prstGeom>
        </p:spPr>
        <p:txBody>
          <a:bodyPr/>
          <a:lstStyle>
            <a:lvl1pPr algn="ctr">
              <a:defRPr sz="2482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14FDB-3245-4375-85ED-3C562F4FF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6" y="6310003"/>
            <a:ext cx="1777947" cy="54799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B0B51D-FD59-4064-87B0-5B730263F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export-controlled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2003000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/>
          <p:cNvSpPr txBox="1">
            <a:spLocks/>
          </p:cNvSpPr>
          <p:nvPr userDrawn="1"/>
        </p:nvSpPr>
        <p:spPr>
          <a:xfrm>
            <a:off x="8696064" y="6515795"/>
            <a:ext cx="447936" cy="24631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F9477F-4620-46AD-9579-F61047DEDA52}" type="slidenum">
              <a:rPr lang="en-US" sz="800" smtClean="0"/>
              <a:pPr/>
              <a:t>‹#›</a:t>
            </a:fld>
            <a:endParaRPr lang="en-US" sz="8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382544-6155-45FF-9A9B-F7FC460C52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7643" y="6356350"/>
            <a:ext cx="6678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This document has been reviewed and determined not to contain export-controlled information.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46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5" r:id="rId2"/>
    <p:sldLayoutId id="2147483679" r:id="rId3"/>
    <p:sldLayoutId id="2147484076" r:id="rId4"/>
    <p:sldLayoutId id="2147484075" r:id="rId5"/>
    <p:sldLayoutId id="2147483676" r:id="rId6"/>
    <p:sldLayoutId id="2147484070" r:id="rId7"/>
    <p:sldLayoutId id="2147484072" r:id="rId8"/>
    <p:sldLayoutId id="2147484073" r:id="rId9"/>
  </p:sldLayoutIdLst>
  <p:hf sldNum="0" hdr="0" dt="0"/>
  <p:txStyles>
    <p:titleStyle>
      <a:lvl1pPr algn="ctr" defTabSz="342884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2" indent="-257162" algn="l" defTabSz="342884" rtl="0" eaLnBrk="1" latinLnBrk="0" hangingPunct="1">
        <a:spcBef>
          <a:spcPts val="0"/>
        </a:spcBef>
        <a:spcAft>
          <a:spcPts val="900"/>
        </a:spcAft>
        <a:buClr>
          <a:schemeClr val="tx2">
            <a:lumMod val="75000"/>
          </a:schemeClr>
        </a:buClr>
        <a:buFont typeface="Wingdings" panose="05000000000000000000" pitchFamily="2" charset="2"/>
        <a:buChar char="n"/>
        <a:defRPr sz="1800" kern="1200">
          <a:solidFill>
            <a:schemeClr val="tx1"/>
          </a:solidFill>
          <a:latin typeface="+mn-lt"/>
          <a:ea typeface="+mn-ea"/>
          <a:cs typeface="Arial"/>
        </a:defRPr>
      </a:lvl1pPr>
      <a:lvl2pPr marL="557185" indent="-214303" algn="l" defTabSz="342884" rtl="0" eaLnBrk="1" latinLnBrk="0" hangingPunct="1">
        <a:spcBef>
          <a:spcPts val="0"/>
        </a:spcBef>
        <a:spcAft>
          <a:spcPts val="900"/>
        </a:spcAft>
        <a:buClr>
          <a:schemeClr val="tx2">
            <a:lumMod val="75000"/>
          </a:schemeClr>
        </a:buClr>
        <a:buFont typeface="Wingdings" panose="05000000000000000000" pitchFamily="2" charset="2"/>
        <a:buChar char="o"/>
        <a:defRPr sz="1500" kern="1200">
          <a:solidFill>
            <a:schemeClr val="tx1"/>
          </a:solidFill>
          <a:latin typeface="+mn-lt"/>
          <a:ea typeface="+mn-ea"/>
          <a:cs typeface="Arial"/>
        </a:defRPr>
      </a:lvl2pPr>
      <a:lvl3pPr marL="857207" indent="-171442" algn="l" defTabSz="342884" rtl="0" eaLnBrk="1" latinLnBrk="0" hangingPunct="1">
        <a:spcBef>
          <a:spcPts val="0"/>
        </a:spcBef>
        <a:spcAft>
          <a:spcPts val="900"/>
        </a:spcAft>
        <a:buClr>
          <a:schemeClr val="tx2">
            <a:lumMod val="75000"/>
          </a:schemeClr>
        </a:buClr>
        <a:buFont typeface="Wingdings" panose="05000000000000000000" pitchFamily="2" charset="2"/>
        <a:buChar char="l"/>
        <a:defRPr sz="1350" kern="1200">
          <a:solidFill>
            <a:schemeClr val="tx1"/>
          </a:solidFill>
          <a:latin typeface="+mn-lt"/>
          <a:ea typeface="+mn-ea"/>
          <a:cs typeface="Arial"/>
        </a:defRPr>
      </a:lvl3pPr>
      <a:lvl4pPr marL="1200090" indent="-171442" algn="l" defTabSz="342884" rtl="0" eaLnBrk="1" latinLnBrk="0" hangingPunct="1">
        <a:spcBef>
          <a:spcPts val="0"/>
        </a:spcBef>
        <a:spcAft>
          <a:spcPts val="900"/>
        </a:spcAft>
        <a:buClr>
          <a:schemeClr val="tx2">
            <a:lumMod val="75000"/>
          </a:schemeClr>
        </a:buClr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Arial"/>
        </a:defRPr>
      </a:lvl4pPr>
      <a:lvl5pPr marL="1542974" indent="-171442" algn="l" defTabSz="342884" rtl="0" eaLnBrk="1" latinLnBrk="0" hangingPunct="1">
        <a:spcBef>
          <a:spcPts val="15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Arial"/>
        </a:defRPr>
      </a:lvl5pPr>
      <a:lvl6pPr marL="1885856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3428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-robotics.jpl.nasa.gov/media/documents/2025_IEEE_Aero_RO_ops.pdf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1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30.png"/><Relationship Id="rId4" Type="http://schemas.openxmlformats.org/officeDocument/2006/relationships/diagramData" Target="../diagrams/data1.xml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386393" y="879030"/>
            <a:ext cx="8371214" cy="1260321"/>
          </a:xfrm>
        </p:spPr>
        <p:txBody>
          <a:bodyPr/>
          <a:lstStyle/>
          <a:p>
            <a:r>
              <a:rPr lang="en-US" sz="3200" b="0" dirty="0">
                <a:latin typeface="Arial Black" panose="020B0A04020102020204" pitchFamily="34" charset="0"/>
              </a:rPr>
              <a:t>Tube or not Tube: Manipulation and Sampling Operations on Mars 2020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10281" y="5486326"/>
            <a:ext cx="3200158" cy="35365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04C0BF-7C76-45D6-96DA-81591FEECF1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export-controlled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3362423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3" y="1191818"/>
            <a:ext cx="4339155" cy="5408269"/>
          </a:xfrm>
        </p:spPr>
        <p:txBody>
          <a:bodyPr/>
          <a:lstStyle/>
          <a:p>
            <a:r>
              <a:rPr lang="en-US" dirty="0"/>
              <a:t>PIXL and SHERLOC must be placed at very small standoffs while maintaining adequate margin to inadvertent terrain contact</a:t>
            </a:r>
          </a:p>
          <a:p>
            <a:pPr lvl="1"/>
            <a:r>
              <a:rPr lang="en-US" dirty="0"/>
              <a:t>PIXL standoff is 25.5 mm</a:t>
            </a:r>
          </a:p>
          <a:p>
            <a:pPr lvl="1"/>
            <a:r>
              <a:rPr lang="en-US" dirty="0"/>
              <a:t>SHERLOC context imager is in focus at a 41.3 mm standoff</a:t>
            </a:r>
          </a:p>
          <a:p>
            <a:r>
              <a:rPr lang="en-US" dirty="0"/>
              <a:t>Abrading makes achieving terrain clearance more difficult</a:t>
            </a:r>
          </a:p>
          <a:p>
            <a:pPr lvl="1"/>
            <a:r>
              <a:rPr lang="en-US" dirty="0"/>
              <a:t>Need to place the instruments relative to the bottom of a hole (abrasion depths are generally around 7 – 10 mm)</a:t>
            </a:r>
          </a:p>
          <a:p>
            <a:pPr lvl="1"/>
            <a:r>
              <a:rPr lang="en-US" dirty="0"/>
              <a:t>Abrading creates cuttings piles around the outside of the abraded patch further reducing clearances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48851E-62FF-4DCA-908E-930BBBEAE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33" y="171714"/>
            <a:ext cx="8848174" cy="766347"/>
          </a:xfrm>
        </p:spPr>
        <p:txBody>
          <a:bodyPr/>
          <a:lstStyle/>
          <a:p>
            <a:r>
              <a:rPr lang="en-US" dirty="0"/>
              <a:t>Placement Challenges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24EFD5-C726-44F6-A437-BE773D006AAA}"/>
              </a:ext>
            </a:extLst>
          </p:cNvPr>
          <p:cNvGrpSpPr/>
          <p:nvPr/>
        </p:nvGrpSpPr>
        <p:grpSpPr>
          <a:xfrm>
            <a:off x="4764305" y="1807390"/>
            <a:ext cx="4328152" cy="3291986"/>
            <a:chOff x="1071489" y="1258147"/>
            <a:chExt cx="6712194" cy="51052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BF0AED-AE4E-4DB6-95BC-29DDCCCDA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489" y="1258147"/>
              <a:ext cx="6712194" cy="5105285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39F0A67-E703-4845-B2BE-628910AF38A4}"/>
                </a:ext>
              </a:extLst>
            </p:cNvPr>
            <p:cNvCxnSpPr>
              <a:cxnSpLocks/>
            </p:cNvCxnSpPr>
            <p:nvPr/>
          </p:nvCxnSpPr>
          <p:spPr>
            <a:xfrm>
              <a:off x="1542561" y="4765430"/>
              <a:ext cx="2633785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F8F3ECB-11E2-4FF2-84AB-F4687E87E1FD}"/>
                </a:ext>
              </a:extLst>
            </p:cNvPr>
            <p:cNvCxnSpPr>
              <a:cxnSpLocks/>
            </p:cNvCxnSpPr>
            <p:nvPr/>
          </p:nvCxnSpPr>
          <p:spPr>
            <a:xfrm>
              <a:off x="4739054" y="4765430"/>
              <a:ext cx="2903415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254FCFB-CA59-4562-99E6-F884DB0382B8}"/>
                </a:ext>
              </a:extLst>
            </p:cNvPr>
            <p:cNvCxnSpPr>
              <a:cxnSpLocks/>
            </p:cNvCxnSpPr>
            <p:nvPr/>
          </p:nvCxnSpPr>
          <p:spPr>
            <a:xfrm>
              <a:off x="4739054" y="4752095"/>
              <a:ext cx="0" cy="12801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5F51E65-4218-4EBB-B30E-A622713B08D8}"/>
                </a:ext>
              </a:extLst>
            </p:cNvPr>
            <p:cNvCxnSpPr>
              <a:cxnSpLocks/>
            </p:cNvCxnSpPr>
            <p:nvPr/>
          </p:nvCxnSpPr>
          <p:spPr>
            <a:xfrm>
              <a:off x="4171412" y="4895351"/>
              <a:ext cx="581758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D21827-3ADA-40AA-8748-BEF90881B3FC}"/>
                </a:ext>
              </a:extLst>
            </p:cNvPr>
            <p:cNvCxnSpPr>
              <a:cxnSpLocks/>
            </p:cNvCxnSpPr>
            <p:nvPr/>
          </p:nvCxnSpPr>
          <p:spPr>
            <a:xfrm>
              <a:off x="4173122" y="4752095"/>
              <a:ext cx="0" cy="12801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ECFA731-3C0B-4C86-B54D-A1BF1642D5E7}"/>
                </a:ext>
              </a:extLst>
            </p:cNvPr>
            <p:cNvCxnSpPr>
              <a:cxnSpLocks/>
            </p:cNvCxnSpPr>
            <p:nvPr/>
          </p:nvCxnSpPr>
          <p:spPr>
            <a:xfrm>
              <a:off x="4739054" y="4706375"/>
              <a:ext cx="0" cy="4572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9803B38-E586-4E7A-8AC0-D3872C1B4989}"/>
                </a:ext>
              </a:extLst>
            </p:cNvPr>
            <p:cNvCxnSpPr>
              <a:cxnSpLocks/>
            </p:cNvCxnSpPr>
            <p:nvPr/>
          </p:nvCxnSpPr>
          <p:spPr>
            <a:xfrm>
              <a:off x="4173122" y="4706375"/>
              <a:ext cx="0" cy="4572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7ACFEA9-AA6F-4E8A-86A1-8EC5F0A7E5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2885" y="4719996"/>
              <a:ext cx="138527" cy="4543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27C869-2441-476D-A79D-5BC2BDED09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37344" y="4718830"/>
              <a:ext cx="116596" cy="4660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FEC685-A2FC-4693-B127-7B1B2A2911DF}"/>
                </a:ext>
              </a:extLst>
            </p:cNvPr>
            <p:cNvSpPr txBox="1"/>
            <p:nvPr/>
          </p:nvSpPr>
          <p:spPr>
            <a:xfrm>
              <a:off x="3264415" y="5874394"/>
              <a:ext cx="2326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Very roughly to scale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C8061E-1B93-41D1-B0B8-E4CCAF5D40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export-controlled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4035843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Involves placement of every single tool on the turret</a:t>
            </a:r>
          </a:p>
          <a:p>
            <a:r>
              <a:rPr lang="en-US" dirty="0"/>
              <a:t>Need to perform clearance analysis for all tool placements (including four different </a:t>
            </a:r>
            <a:r>
              <a:rPr lang="en-US" dirty="0" err="1"/>
              <a:t>gDRT</a:t>
            </a:r>
            <a:r>
              <a:rPr lang="en-US" dirty="0"/>
              <a:t> placements)</a:t>
            </a:r>
          </a:p>
          <a:p>
            <a:r>
              <a:rPr lang="en-US" dirty="0"/>
              <a:t>Need to evaluate the suitability of the drill placement (surface roughness, debris under the stabilizers, anticipated stabilizer articulation)</a:t>
            </a:r>
          </a:p>
          <a:p>
            <a:r>
              <a:rPr lang="en-US" dirty="0"/>
              <a:t>Need to verify arm preload is safe to apply</a:t>
            </a:r>
          </a:p>
          <a:p>
            <a:r>
              <a:rPr lang="en-US" dirty="0"/>
              <a:t>Need to perform a predictive analysis to evaluate the likelihood of being able to perform proximity observations post abrasion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48851E-62FF-4DCA-908E-930BBBEAE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33" y="171714"/>
            <a:ext cx="8848174" cy="766347"/>
          </a:xfrm>
        </p:spPr>
        <p:txBody>
          <a:bodyPr/>
          <a:lstStyle/>
          <a:p>
            <a:r>
              <a:rPr lang="en-US" dirty="0"/>
              <a:t>Abrasion Target Analysis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A33F2-4BE2-4988-B659-B4CC8B8A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667" y="4452697"/>
            <a:ext cx="2525136" cy="1960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41F97D-B060-4911-B74C-EE51B163A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3" y="4569062"/>
            <a:ext cx="2303257" cy="17807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4F6867-7CDA-44CF-9D89-2EDF8ED1E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845" y="4472609"/>
            <a:ext cx="2525136" cy="19535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ECDACA-F777-4DED-B72D-3A623A6C50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export-controlled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4174637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4D1CC97-4858-4DB4-AB1F-F528C4B97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749" y="2387811"/>
            <a:ext cx="4057131" cy="300714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510E46-BDE1-44FD-8A15-D4824AD15E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export-controlled information.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3" y="1191819"/>
            <a:ext cx="4681217" cy="5234382"/>
          </a:xfrm>
        </p:spPr>
        <p:txBody>
          <a:bodyPr/>
          <a:lstStyle/>
          <a:p>
            <a:r>
              <a:rPr lang="en-US" dirty="0"/>
              <a:t>Complex abrasion target evaluation could not reliably be performed during the couple hours available on the tactical timeline</a:t>
            </a:r>
          </a:p>
          <a:p>
            <a:r>
              <a:rPr lang="en-US" dirty="0"/>
              <a:t>Moved to a strategic evaluation requiring augmented staffing</a:t>
            </a:r>
          </a:p>
          <a:p>
            <a:r>
              <a:rPr lang="en-US" dirty="0"/>
              <a:t>Tactical team captures WATSON target refinement images of candidate targets </a:t>
            </a:r>
          </a:p>
          <a:p>
            <a:pPr lvl="1"/>
            <a:r>
              <a:rPr lang="en-US" dirty="0"/>
              <a:t>Higher resolution imaging makes it easier to identify small pebbles and other debris</a:t>
            </a:r>
          </a:p>
          <a:p>
            <a:pPr lvl="1"/>
            <a:r>
              <a:rPr lang="en-US" dirty="0"/>
              <a:t>Reduces uncertainty in the placement of the abraded patch</a:t>
            </a:r>
          </a:p>
          <a:p>
            <a:pPr lvl="1"/>
            <a:r>
              <a:rPr lang="en-US" dirty="0"/>
              <a:t>Reduced uncertainty makes target evaluation more likely to pass</a:t>
            </a:r>
          </a:p>
          <a:p>
            <a:pPr lvl="1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48851E-62FF-4DCA-908E-930BBBEAE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33" y="171714"/>
            <a:ext cx="8848174" cy="766347"/>
          </a:xfrm>
        </p:spPr>
        <p:txBody>
          <a:bodyPr/>
          <a:lstStyle/>
          <a:p>
            <a:r>
              <a:rPr lang="en-US" dirty="0"/>
              <a:t>Abrasion Target Analysis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17FFCF-9B93-4546-97CF-77CA595F0B82}"/>
              </a:ext>
            </a:extLst>
          </p:cNvPr>
          <p:cNvSpPr/>
          <p:nvPr/>
        </p:nvSpPr>
        <p:spPr>
          <a:xfrm>
            <a:off x="7277783" y="5113384"/>
            <a:ext cx="18662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NASA/</a:t>
            </a:r>
            <a:r>
              <a:rPr lang="en-US" sz="1100" dirty="0" err="1">
                <a:solidFill>
                  <a:srgbClr val="FFFF00"/>
                </a:solidFill>
              </a:rPr>
              <a:t>CalTech</a:t>
            </a:r>
            <a:r>
              <a:rPr lang="en-US" sz="1100" dirty="0">
                <a:solidFill>
                  <a:srgbClr val="FFFF00"/>
                </a:solidFill>
              </a:rPr>
              <a:t>-JPL/MSSS</a:t>
            </a:r>
          </a:p>
        </p:txBody>
      </p:sp>
    </p:spTree>
    <p:extLst>
      <p:ext uri="{BB962C8B-B14F-4D97-AF65-F5344CB8AC3E}">
        <p14:creationId xmlns:p14="http://schemas.microsoft.com/office/powerpoint/2010/main" val="1453868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148851E-62FF-4DCA-908E-930BBBEAE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33" y="171714"/>
            <a:ext cx="8848174" cy="766347"/>
          </a:xfrm>
        </p:spPr>
        <p:txBody>
          <a:bodyPr/>
          <a:lstStyle/>
          <a:p>
            <a:r>
              <a:rPr lang="en-US" dirty="0"/>
              <a:t>Original Abrasion Sol Path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5C1AA-1D71-49A3-A0EB-42EFB4FAB3EB}"/>
              </a:ext>
            </a:extLst>
          </p:cNvPr>
          <p:cNvSpPr/>
          <p:nvPr/>
        </p:nvSpPr>
        <p:spPr>
          <a:xfrm>
            <a:off x="295934" y="1486349"/>
            <a:ext cx="1657506" cy="1760220"/>
          </a:xfrm>
          <a:prstGeom prst="rect">
            <a:avLst/>
          </a:prstGeom>
          <a:solidFill>
            <a:schemeClr val="accent1">
              <a:tint val="100000"/>
              <a:shade val="100000"/>
              <a:satMod val="1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Drive to Approach Target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99FAB5-0F45-4F70-A908-57071CD105B1}"/>
              </a:ext>
            </a:extLst>
          </p:cNvPr>
          <p:cNvSpPr txBox="1"/>
          <p:nvPr/>
        </p:nvSpPr>
        <p:spPr>
          <a:xfrm>
            <a:off x="67491" y="3278031"/>
            <a:ext cx="2242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Navcam and Hazcam Stereo Images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BAAF71-C7F2-4A46-915B-B520840A1283}"/>
              </a:ext>
            </a:extLst>
          </p:cNvPr>
          <p:cNvSpPr/>
          <p:nvPr/>
        </p:nvSpPr>
        <p:spPr>
          <a:xfrm>
            <a:off x="2653407" y="1495279"/>
            <a:ext cx="1653117" cy="1760220"/>
          </a:xfrm>
          <a:prstGeom prst="rect">
            <a:avLst/>
          </a:prstGeom>
          <a:solidFill>
            <a:schemeClr val="accent1">
              <a:tint val="100000"/>
              <a:shade val="100000"/>
              <a:satMod val="1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Capture WATSON Target Refinement Images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F09AA2-3885-4D6C-80CC-6BACF2B5B57E}"/>
              </a:ext>
            </a:extLst>
          </p:cNvPr>
          <p:cNvSpPr/>
          <p:nvPr/>
        </p:nvSpPr>
        <p:spPr>
          <a:xfrm>
            <a:off x="5006492" y="1521039"/>
            <a:ext cx="1657505" cy="1760220"/>
          </a:xfrm>
          <a:prstGeom prst="rect">
            <a:avLst/>
          </a:prstGeom>
          <a:solidFill>
            <a:schemeClr val="accent1">
              <a:tint val="100000"/>
              <a:shade val="100000"/>
              <a:satMod val="1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Abrade, Dust Clearing, Workspace Imaging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5EEE7B-46AE-4D01-BA7E-F21063E94647}"/>
              </a:ext>
            </a:extLst>
          </p:cNvPr>
          <p:cNvSpPr/>
          <p:nvPr/>
        </p:nvSpPr>
        <p:spPr>
          <a:xfrm>
            <a:off x="7288229" y="1521039"/>
            <a:ext cx="1653118" cy="1760220"/>
          </a:xfrm>
          <a:prstGeom prst="rect">
            <a:avLst/>
          </a:prstGeom>
          <a:solidFill>
            <a:schemeClr val="accent1">
              <a:tint val="100000"/>
              <a:shade val="100000"/>
              <a:satMod val="1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PIXL, SHERLOC, WATSON Observations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872D7D-EE9F-4072-A06E-744302E20B3E}"/>
              </a:ext>
            </a:extLst>
          </p:cNvPr>
          <p:cNvSpPr txBox="1"/>
          <p:nvPr/>
        </p:nvSpPr>
        <p:spPr>
          <a:xfrm>
            <a:off x="58121" y="1110416"/>
            <a:ext cx="225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Sols on Mars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9383320-F8CA-4244-864A-B19A79495C7A}"/>
              </a:ext>
            </a:extLst>
          </p:cNvPr>
          <p:cNvCxnSpPr/>
          <p:nvPr/>
        </p:nvCxnSpPr>
        <p:spPr>
          <a:xfrm>
            <a:off x="1953440" y="1295082"/>
            <a:ext cx="690578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46EEF78-913F-4409-9EDA-D9A8E36D84CF}"/>
              </a:ext>
            </a:extLst>
          </p:cNvPr>
          <p:cNvSpPr/>
          <p:nvPr/>
        </p:nvSpPr>
        <p:spPr>
          <a:xfrm>
            <a:off x="1481077" y="4196059"/>
            <a:ext cx="1657506" cy="176022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Abrasion Target Evaluation,</a:t>
            </a:r>
          </a:p>
          <a:p>
            <a:pPr algn="ctr"/>
            <a:r>
              <a:rPr lang="en-US" dirty="0"/>
              <a:t>Sequence WATSON Imaging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2A0312-152E-4FFA-8732-60D537840F08}"/>
              </a:ext>
            </a:extLst>
          </p:cNvPr>
          <p:cNvSpPr/>
          <p:nvPr/>
        </p:nvSpPr>
        <p:spPr>
          <a:xfrm>
            <a:off x="3831133" y="4231891"/>
            <a:ext cx="1657506" cy="176022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Finalize Abrasion Target, Sequence Abrasion Activities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AE5012-03B2-42A8-A33A-088495555E35}"/>
              </a:ext>
            </a:extLst>
          </p:cNvPr>
          <p:cNvSpPr/>
          <p:nvPr/>
        </p:nvSpPr>
        <p:spPr>
          <a:xfrm>
            <a:off x="6276040" y="4206688"/>
            <a:ext cx="1657506" cy="176022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Science Targets, Sequence Proximity Science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DCD4D0-F2AF-4244-8240-8CAB803F6E4F}"/>
              </a:ext>
            </a:extLst>
          </p:cNvPr>
          <p:cNvSpPr txBox="1"/>
          <p:nvPr/>
        </p:nvSpPr>
        <p:spPr>
          <a:xfrm>
            <a:off x="1742141" y="6169213"/>
            <a:ext cx="288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Planning Cycles on Earth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30B5B9F-BA0F-469C-8090-0C6DFD9B1131}"/>
              </a:ext>
            </a:extLst>
          </p:cNvPr>
          <p:cNvCxnSpPr>
            <a:cxnSpLocks/>
          </p:cNvCxnSpPr>
          <p:nvPr/>
        </p:nvCxnSpPr>
        <p:spPr>
          <a:xfrm>
            <a:off x="4630121" y="6339522"/>
            <a:ext cx="3303425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224BDB2-5D13-4791-9255-69EF884C48CF}"/>
              </a:ext>
            </a:extLst>
          </p:cNvPr>
          <p:cNvSpPr txBox="1"/>
          <p:nvPr/>
        </p:nvSpPr>
        <p:spPr>
          <a:xfrm>
            <a:off x="2782193" y="3437819"/>
            <a:ext cx="1901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WATSON Images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220394-DD7E-431A-805F-CC95CD2D5E36}"/>
              </a:ext>
            </a:extLst>
          </p:cNvPr>
          <p:cNvSpPr txBox="1"/>
          <p:nvPr/>
        </p:nvSpPr>
        <p:spPr>
          <a:xfrm>
            <a:off x="6845154" y="3278031"/>
            <a:ext cx="2406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Navcam and Hazcam Stereo Images, WATSON Images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F5C591A-6FB1-4D71-83F5-7E8D5BCE55F4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1897205" y="3278031"/>
            <a:ext cx="412625" cy="9180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6F9286C-486F-438A-848F-67DE5CD0221B}"/>
              </a:ext>
            </a:extLst>
          </p:cNvPr>
          <p:cNvCxnSpPr>
            <a:cxnSpLocks/>
          </p:cNvCxnSpPr>
          <p:nvPr/>
        </p:nvCxnSpPr>
        <p:spPr>
          <a:xfrm>
            <a:off x="4195779" y="3248705"/>
            <a:ext cx="439187" cy="9473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CE3CF77-2382-424B-BC70-C29277ED6B05}"/>
              </a:ext>
            </a:extLst>
          </p:cNvPr>
          <p:cNvCxnSpPr>
            <a:cxnSpLocks/>
          </p:cNvCxnSpPr>
          <p:nvPr/>
        </p:nvCxnSpPr>
        <p:spPr>
          <a:xfrm>
            <a:off x="6630643" y="3291791"/>
            <a:ext cx="439187" cy="9473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3D46632-689A-4042-8561-928E38DF788B}"/>
              </a:ext>
            </a:extLst>
          </p:cNvPr>
          <p:cNvCxnSpPr>
            <a:cxnSpLocks/>
          </p:cNvCxnSpPr>
          <p:nvPr/>
        </p:nvCxnSpPr>
        <p:spPr>
          <a:xfrm flipV="1">
            <a:off x="7152871" y="3279596"/>
            <a:ext cx="780675" cy="914897"/>
          </a:xfrm>
          <a:prstGeom prst="straightConnector1">
            <a:avLst/>
          </a:prstGeom>
          <a:ln>
            <a:solidFill>
              <a:srgbClr val="00B050">
                <a:alpha val="58000"/>
              </a:srgb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86C7805-6579-4D08-BFF4-7EC744644375}"/>
              </a:ext>
            </a:extLst>
          </p:cNvPr>
          <p:cNvCxnSpPr>
            <a:cxnSpLocks/>
          </p:cNvCxnSpPr>
          <p:nvPr/>
        </p:nvCxnSpPr>
        <p:spPr>
          <a:xfrm flipV="1">
            <a:off x="4718007" y="3285027"/>
            <a:ext cx="780675" cy="914897"/>
          </a:xfrm>
          <a:prstGeom prst="straightConnector1">
            <a:avLst/>
          </a:prstGeom>
          <a:ln>
            <a:solidFill>
              <a:srgbClr val="00B050">
                <a:alpha val="58000"/>
              </a:srgb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0330CF1-7117-4B48-A7E7-CB085199B974}"/>
              </a:ext>
            </a:extLst>
          </p:cNvPr>
          <p:cNvCxnSpPr>
            <a:cxnSpLocks/>
          </p:cNvCxnSpPr>
          <p:nvPr/>
        </p:nvCxnSpPr>
        <p:spPr>
          <a:xfrm flipV="1">
            <a:off x="2280954" y="3285027"/>
            <a:ext cx="780675" cy="914897"/>
          </a:xfrm>
          <a:prstGeom prst="straightConnector1">
            <a:avLst/>
          </a:prstGeom>
          <a:ln>
            <a:solidFill>
              <a:srgbClr val="00B050">
                <a:alpha val="58000"/>
              </a:srgb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0FE7C5-3A9D-4046-9C43-065D5B1A43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export-controlled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2628747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74665-0B54-43AD-8A85-C503204B4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Wizard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67BD2-A0D2-45C2-AD9C-163246C51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Undertook an effort to automate much of the target evaluation process</a:t>
            </a:r>
          </a:p>
          <a:p>
            <a:r>
              <a:rPr lang="en-US" dirty="0"/>
              <a:t>Evaluations that used to take tens of minutes for a given target can now be done in a few seconds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70E9A-A22E-434F-957C-E014A50F08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076"/>
          <a:stretch/>
        </p:blipFill>
        <p:spPr>
          <a:xfrm>
            <a:off x="0" y="2812697"/>
            <a:ext cx="9144000" cy="340522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4AB81-F61E-4FFA-84BF-AFAE71A2AF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export-controlled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3221742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Foregoing WATSON refinement images increases placement uncertainty, making it harder to locate a target with high confidence of being able to place proximity science instruments</a:t>
            </a:r>
          </a:p>
          <a:p>
            <a:r>
              <a:rPr lang="en-US" dirty="0"/>
              <a:t>Instead of using 3 sigma uncertainty (99.7% confidence) for the predictive analysis, use 1.5 sigma (87% confidence)</a:t>
            </a:r>
          </a:p>
          <a:p>
            <a:r>
              <a:rPr lang="en-US" dirty="0"/>
              <a:t>Makes finding an abradable target without WATSON refinement images only slightly harder than it is with those images</a:t>
            </a:r>
          </a:p>
          <a:p>
            <a:r>
              <a:rPr lang="en-US" dirty="0"/>
              <a:t>Still use 3 sigma uncertainty for all hardware safety checks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48851E-62FF-4DCA-908E-930BBBEAE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33" y="171714"/>
            <a:ext cx="8848174" cy="766347"/>
          </a:xfrm>
        </p:spPr>
        <p:txBody>
          <a:bodyPr/>
          <a:lstStyle/>
          <a:p>
            <a:r>
              <a:rPr lang="en-US" dirty="0"/>
              <a:t>Predictive Analysis Risk Posture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335C84A-17BB-44C1-BE86-CEABFB7B36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059378"/>
              </p:ext>
            </p:extLst>
          </p:nvPr>
        </p:nvGraphicFramePr>
        <p:xfrm>
          <a:off x="923980" y="4182821"/>
          <a:ext cx="688848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4240">
                  <a:extLst>
                    <a:ext uri="{9D8B030D-6E8A-4147-A177-3AD203B41FA5}">
                      <a16:colId xmlns:a16="http://schemas.microsoft.com/office/drawing/2014/main" val="2226199884"/>
                    </a:ext>
                  </a:extLst>
                </a:gridCol>
                <a:gridCol w="3444240">
                  <a:extLst>
                    <a:ext uri="{9D8B030D-6E8A-4147-A177-3AD203B41FA5}">
                      <a16:colId xmlns:a16="http://schemas.microsoft.com/office/drawing/2014/main" val="12204529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Predictive Analysis Lateral Uncertainty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590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With WATSON refinement, 3 sigma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01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 WATSON refinement, 1.5 sigma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16.8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463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 WATSON refinement, 3 sigma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29.4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665867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164C1-697D-4E01-8EF2-073C4852C8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export-controlled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2275865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148851E-62FF-4DCA-908E-930BBBEAE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33" y="171714"/>
            <a:ext cx="8848174" cy="766347"/>
          </a:xfrm>
        </p:spPr>
        <p:txBody>
          <a:bodyPr/>
          <a:lstStyle/>
          <a:p>
            <a:r>
              <a:rPr lang="en-US" dirty="0"/>
              <a:t>New Abrasion Sol Path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35C1AA-1D71-49A3-A0EB-42EFB4FAB3EB}"/>
              </a:ext>
            </a:extLst>
          </p:cNvPr>
          <p:cNvSpPr/>
          <p:nvPr/>
        </p:nvSpPr>
        <p:spPr>
          <a:xfrm>
            <a:off x="237813" y="1438130"/>
            <a:ext cx="1657506" cy="1760220"/>
          </a:xfrm>
          <a:prstGeom prst="rect">
            <a:avLst/>
          </a:prstGeom>
          <a:solidFill>
            <a:schemeClr val="accent1">
              <a:tint val="100000"/>
              <a:shade val="100000"/>
              <a:satMod val="1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Drive to Approach Target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99FAB5-0F45-4F70-A908-57071CD105B1}"/>
              </a:ext>
            </a:extLst>
          </p:cNvPr>
          <p:cNvSpPr txBox="1"/>
          <p:nvPr/>
        </p:nvSpPr>
        <p:spPr>
          <a:xfrm>
            <a:off x="125892" y="3194764"/>
            <a:ext cx="2242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Navcam and Hazcam Stereo Images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BAAF71-C7F2-4A46-915B-B520840A1283}"/>
              </a:ext>
            </a:extLst>
          </p:cNvPr>
          <p:cNvSpPr/>
          <p:nvPr/>
        </p:nvSpPr>
        <p:spPr>
          <a:xfrm>
            <a:off x="2595286" y="1447060"/>
            <a:ext cx="1653117" cy="1760220"/>
          </a:xfrm>
          <a:prstGeom prst="rect">
            <a:avLst/>
          </a:prstGeom>
          <a:solidFill>
            <a:schemeClr val="accent1">
              <a:tint val="100000"/>
              <a:shade val="100000"/>
              <a:satMod val="1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Capture WATSON Target Refinement Images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F09AA2-3885-4D6C-80CC-6BACF2B5B57E}"/>
              </a:ext>
            </a:extLst>
          </p:cNvPr>
          <p:cNvSpPr/>
          <p:nvPr/>
        </p:nvSpPr>
        <p:spPr>
          <a:xfrm>
            <a:off x="4948371" y="1472820"/>
            <a:ext cx="1657505" cy="1760220"/>
          </a:xfrm>
          <a:prstGeom prst="rect">
            <a:avLst/>
          </a:prstGeom>
          <a:solidFill>
            <a:schemeClr val="accent1">
              <a:tint val="100000"/>
              <a:shade val="100000"/>
              <a:satMod val="1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Abrade, Dust Clearing, Workspace Imaging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5EEE7B-46AE-4D01-BA7E-F21063E94647}"/>
              </a:ext>
            </a:extLst>
          </p:cNvPr>
          <p:cNvSpPr/>
          <p:nvPr/>
        </p:nvSpPr>
        <p:spPr>
          <a:xfrm>
            <a:off x="7230108" y="1472820"/>
            <a:ext cx="1653118" cy="1760220"/>
          </a:xfrm>
          <a:prstGeom prst="rect">
            <a:avLst/>
          </a:prstGeom>
          <a:solidFill>
            <a:schemeClr val="accent1">
              <a:tint val="100000"/>
              <a:shade val="100000"/>
              <a:satMod val="1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PIXL, SHERLOC, WATSON Observations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872D7D-EE9F-4072-A06E-744302E20B3E}"/>
              </a:ext>
            </a:extLst>
          </p:cNvPr>
          <p:cNvSpPr txBox="1"/>
          <p:nvPr/>
        </p:nvSpPr>
        <p:spPr>
          <a:xfrm>
            <a:off x="0" y="1062197"/>
            <a:ext cx="225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Sols on Mars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9383320-F8CA-4244-864A-B19A79495C7A}"/>
              </a:ext>
            </a:extLst>
          </p:cNvPr>
          <p:cNvCxnSpPr/>
          <p:nvPr/>
        </p:nvCxnSpPr>
        <p:spPr>
          <a:xfrm>
            <a:off x="1895319" y="1246863"/>
            <a:ext cx="6905781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D46EEF78-913F-4409-9EDA-D9A8E36D84CF}"/>
              </a:ext>
            </a:extLst>
          </p:cNvPr>
          <p:cNvSpPr/>
          <p:nvPr/>
        </p:nvSpPr>
        <p:spPr>
          <a:xfrm>
            <a:off x="1422956" y="4147840"/>
            <a:ext cx="1657506" cy="176022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Abrasion Target Evaluation,</a:t>
            </a:r>
          </a:p>
          <a:p>
            <a:pPr algn="ctr"/>
            <a:r>
              <a:rPr lang="en-US" dirty="0"/>
              <a:t>Sequence WATSON Imaging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2A0312-152E-4FFA-8732-60D537840F08}"/>
              </a:ext>
            </a:extLst>
          </p:cNvPr>
          <p:cNvSpPr/>
          <p:nvPr/>
        </p:nvSpPr>
        <p:spPr>
          <a:xfrm>
            <a:off x="3773012" y="4183672"/>
            <a:ext cx="1657506" cy="176022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Finalize Abrasion Target, Sequence Abrasion Activities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AE5012-03B2-42A8-A33A-088495555E35}"/>
              </a:ext>
            </a:extLst>
          </p:cNvPr>
          <p:cNvSpPr/>
          <p:nvPr/>
        </p:nvSpPr>
        <p:spPr>
          <a:xfrm>
            <a:off x="6217919" y="4158469"/>
            <a:ext cx="1657506" cy="176022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Evaluate Science Targets, Sequence Proximity Science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DCD4D0-F2AF-4244-8240-8CAB803F6E4F}"/>
              </a:ext>
            </a:extLst>
          </p:cNvPr>
          <p:cNvSpPr txBox="1"/>
          <p:nvPr/>
        </p:nvSpPr>
        <p:spPr>
          <a:xfrm>
            <a:off x="1684020" y="6120994"/>
            <a:ext cx="288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Planning Cycles on Earth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30B5B9F-BA0F-469C-8090-0C6DFD9B1131}"/>
              </a:ext>
            </a:extLst>
          </p:cNvPr>
          <p:cNvCxnSpPr>
            <a:cxnSpLocks/>
          </p:cNvCxnSpPr>
          <p:nvPr/>
        </p:nvCxnSpPr>
        <p:spPr>
          <a:xfrm>
            <a:off x="4572000" y="6291303"/>
            <a:ext cx="3303425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6220394-DD7E-431A-805F-CC95CD2D5E36}"/>
              </a:ext>
            </a:extLst>
          </p:cNvPr>
          <p:cNvSpPr txBox="1"/>
          <p:nvPr/>
        </p:nvSpPr>
        <p:spPr>
          <a:xfrm>
            <a:off x="6787033" y="3229812"/>
            <a:ext cx="2406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Navcam and Hazcam Stereo Images, WATSON Images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F5C591A-6FB1-4D71-83F5-7E8D5BCE55F4}"/>
              </a:ext>
            </a:extLst>
          </p:cNvPr>
          <p:cNvCxnSpPr>
            <a:cxnSpLocks/>
          </p:cNvCxnSpPr>
          <p:nvPr/>
        </p:nvCxnSpPr>
        <p:spPr>
          <a:xfrm>
            <a:off x="1895319" y="3243112"/>
            <a:ext cx="2353084" cy="9100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CE3CF77-2382-424B-BC70-C29277ED6B05}"/>
              </a:ext>
            </a:extLst>
          </p:cNvPr>
          <p:cNvCxnSpPr>
            <a:cxnSpLocks/>
          </p:cNvCxnSpPr>
          <p:nvPr/>
        </p:nvCxnSpPr>
        <p:spPr>
          <a:xfrm>
            <a:off x="6572522" y="3243572"/>
            <a:ext cx="439187" cy="9473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4E915D8-7A7C-4606-BF57-0E1085637D29}"/>
              </a:ext>
            </a:extLst>
          </p:cNvPr>
          <p:cNvSpPr/>
          <p:nvPr/>
        </p:nvSpPr>
        <p:spPr>
          <a:xfrm>
            <a:off x="1612902" y="4201022"/>
            <a:ext cx="1304681" cy="826928"/>
          </a:xfrm>
          <a:prstGeom prst="rect">
            <a:avLst/>
          </a:prstGeom>
          <a:noFill/>
          <a:ln w="2222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3FD6942-6BFF-4AE6-8FED-B947D0365796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917583" y="4614486"/>
            <a:ext cx="1146049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2CBC5F0-DF8F-4D4E-BB6B-C1AF841B44DE}"/>
              </a:ext>
            </a:extLst>
          </p:cNvPr>
          <p:cNvSpPr/>
          <p:nvPr/>
        </p:nvSpPr>
        <p:spPr>
          <a:xfrm>
            <a:off x="1612902" y="5005563"/>
            <a:ext cx="1304681" cy="95567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0CCFC7-91BB-40DE-9083-99690F634195}"/>
              </a:ext>
            </a:extLst>
          </p:cNvPr>
          <p:cNvCxnSpPr>
            <a:cxnSpLocks/>
          </p:cNvCxnSpPr>
          <p:nvPr/>
        </p:nvCxnSpPr>
        <p:spPr>
          <a:xfrm>
            <a:off x="1625232" y="4996633"/>
            <a:ext cx="1247144" cy="9220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FA26A38-6422-4F3B-92E6-C6B4E3C1BDF3}"/>
              </a:ext>
            </a:extLst>
          </p:cNvPr>
          <p:cNvCxnSpPr>
            <a:cxnSpLocks/>
          </p:cNvCxnSpPr>
          <p:nvPr/>
        </p:nvCxnSpPr>
        <p:spPr>
          <a:xfrm flipH="1">
            <a:off x="1625232" y="5063782"/>
            <a:ext cx="1292352" cy="9047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7E518BB-677C-41CE-B317-7744BDEA2942}"/>
              </a:ext>
            </a:extLst>
          </p:cNvPr>
          <p:cNvGrpSpPr/>
          <p:nvPr/>
        </p:nvGrpSpPr>
        <p:grpSpPr>
          <a:xfrm>
            <a:off x="2604413" y="1469448"/>
            <a:ext cx="1653116" cy="1760364"/>
            <a:chOff x="2604413" y="1665408"/>
            <a:chExt cx="1304682" cy="97187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6E0F00F-493D-4D55-B95F-23A8A484FD81}"/>
                </a:ext>
              </a:extLst>
            </p:cNvPr>
            <p:cNvSpPr/>
            <p:nvPr/>
          </p:nvSpPr>
          <p:spPr>
            <a:xfrm>
              <a:off x="2604413" y="1674338"/>
              <a:ext cx="1304681" cy="955679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17F25EB-B355-462F-BA4F-D09FC0A95961}"/>
                </a:ext>
              </a:extLst>
            </p:cNvPr>
            <p:cNvCxnSpPr>
              <a:cxnSpLocks/>
            </p:cNvCxnSpPr>
            <p:nvPr/>
          </p:nvCxnSpPr>
          <p:spPr>
            <a:xfrm>
              <a:off x="2616743" y="1665408"/>
              <a:ext cx="1247144" cy="9220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6CD1BAD-A8E7-47E4-B13A-44EF0D71EF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6743" y="1732557"/>
              <a:ext cx="1292352" cy="9047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87F1721-447C-4230-AE51-FD00CD9CBD04}"/>
              </a:ext>
            </a:extLst>
          </p:cNvPr>
          <p:cNvCxnSpPr>
            <a:cxnSpLocks/>
          </p:cNvCxnSpPr>
          <p:nvPr/>
        </p:nvCxnSpPr>
        <p:spPr>
          <a:xfrm flipV="1">
            <a:off x="7094750" y="3231377"/>
            <a:ext cx="780675" cy="914897"/>
          </a:xfrm>
          <a:prstGeom prst="straightConnector1">
            <a:avLst/>
          </a:prstGeom>
          <a:ln>
            <a:solidFill>
              <a:srgbClr val="00B050">
                <a:alpha val="58000"/>
              </a:srgb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F6FEDB1-4CCC-49C4-88BE-414B64985EEF}"/>
              </a:ext>
            </a:extLst>
          </p:cNvPr>
          <p:cNvCxnSpPr>
            <a:cxnSpLocks/>
          </p:cNvCxnSpPr>
          <p:nvPr/>
        </p:nvCxnSpPr>
        <p:spPr>
          <a:xfrm flipV="1">
            <a:off x="4858835" y="3250859"/>
            <a:ext cx="780675" cy="914897"/>
          </a:xfrm>
          <a:prstGeom prst="straightConnector1">
            <a:avLst/>
          </a:prstGeom>
          <a:ln>
            <a:solidFill>
              <a:srgbClr val="00B050">
                <a:alpha val="58000"/>
              </a:srgb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145BD4-4428-4223-9F5C-591CD758EA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export-controlled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343061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24 abrasions performed between rollout on sol 1079 and sol 1565</a:t>
            </a:r>
          </a:p>
          <a:p>
            <a:r>
              <a:rPr lang="en-US" dirty="0"/>
              <a:t>Never needed to spend an additional sol to capture WATSON refinement images</a:t>
            </a:r>
          </a:p>
          <a:p>
            <a:r>
              <a:rPr lang="en-US" dirty="0"/>
              <a:t>Saved 21 planning cycles and completed one abrasion we would not have done without the optimization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48851E-62FF-4DCA-908E-930BBBEAE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33" y="171714"/>
            <a:ext cx="8848174" cy="766347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4AA122-7160-4F15-AD66-BD93943D5E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2835" y="3047128"/>
            <a:ext cx="3518058" cy="337907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2B3937-F5E4-49BA-866A-3C03B7D643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export-controlled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1357429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00D45-5C39-556D-A8C1-1D193DCF1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44BDE2-92FD-5D47-B392-715A2E358E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6393" y="879030"/>
            <a:ext cx="8371214" cy="1260321"/>
          </a:xfrm>
        </p:spPr>
        <p:txBody>
          <a:bodyPr/>
          <a:lstStyle/>
          <a:p>
            <a:r>
              <a:rPr lang="en-US" sz="3200" b="0" dirty="0">
                <a:latin typeface="Arial Black" panose="020B0A04020102020204" pitchFamily="34" charset="0"/>
              </a:rPr>
              <a:t>Sampling and Caching Updates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4C75A3-8A43-D659-7BE6-4083DC32C9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0" y="5023265"/>
            <a:ext cx="4022726" cy="463061"/>
          </a:xfrm>
        </p:spPr>
        <p:txBody>
          <a:bodyPr/>
          <a:lstStyle/>
          <a:p>
            <a:r>
              <a:rPr lang="en-US" dirty="0"/>
              <a:t>Kyle Kaplan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58030C-5E14-308D-2F58-732D757081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10281" y="5486326"/>
            <a:ext cx="3200158" cy="35365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294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5B252-1EC9-B2D2-C14F-2BF5813CC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Sampling and Caching Subsystem (SCS)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186E4DD-8DA7-CC3F-EEC0-7FA829D98AA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1340" y="1220993"/>
          <a:ext cx="3498922" cy="2720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455">
                  <a:extLst>
                    <a:ext uri="{9D8B030D-6E8A-4147-A177-3AD203B41FA5}">
                      <a16:colId xmlns:a16="http://schemas.microsoft.com/office/drawing/2014/main" val="3541873495"/>
                    </a:ext>
                  </a:extLst>
                </a:gridCol>
                <a:gridCol w="1593467">
                  <a:extLst>
                    <a:ext uri="{9D8B030D-6E8A-4147-A177-3AD203B41FA5}">
                      <a16:colId xmlns:a16="http://schemas.microsoft.com/office/drawing/2014/main" val="4157207746"/>
                    </a:ext>
                  </a:extLst>
                </a:gridCol>
              </a:tblGrid>
              <a:tr h="287973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Sampling Stats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7443971"/>
                  </a:ext>
                </a:extLst>
              </a:tr>
              <a:tr h="280589">
                <a:tc>
                  <a:txBody>
                    <a:bodyPr/>
                    <a:lstStyle/>
                    <a:p>
                      <a:r>
                        <a:rPr lang="en-US" sz="1300" b="1" dirty="0"/>
                        <a:t>Abrasions Attempted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455539"/>
                  </a:ext>
                </a:extLst>
              </a:tr>
              <a:tr h="280589">
                <a:tc>
                  <a:txBody>
                    <a:bodyPr/>
                    <a:lstStyle/>
                    <a:p>
                      <a:r>
                        <a:rPr lang="en-US" sz="1300" b="1" dirty="0"/>
                        <a:t>gDRT Puffs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259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151291"/>
                  </a:ext>
                </a:extLst>
              </a:tr>
              <a:tr h="443036">
                <a:tc>
                  <a:txBody>
                    <a:bodyPr/>
                    <a:lstStyle/>
                    <a:p>
                      <a:r>
                        <a:rPr lang="en-US" sz="1300" b="1" dirty="0"/>
                        <a:t>Tubes Sealed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31</a:t>
                      </a:r>
                      <a:br>
                        <a:rPr lang="en-US" dirty="0"/>
                      </a:br>
                      <a:r>
                        <a:rPr lang="en-US" sz="1100" dirty="0"/>
                        <a:t>(2 filled, but unsealed)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590249"/>
                  </a:ext>
                </a:extLst>
              </a:tr>
              <a:tr h="270611">
                <a:tc>
                  <a:txBody>
                    <a:bodyPr/>
                    <a:lstStyle/>
                    <a:p>
                      <a:r>
                        <a:rPr lang="en-US" sz="1200" b="1" dirty="0"/>
                        <a:t>    - Rock Cores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5993255"/>
                  </a:ext>
                </a:extLst>
              </a:tr>
              <a:tr h="270611">
                <a:tc>
                  <a:txBody>
                    <a:bodyPr/>
                    <a:lstStyle/>
                    <a:p>
                      <a:r>
                        <a:rPr lang="en-US" sz="1200" b="1" dirty="0"/>
                        <a:t>    - Regolith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30073"/>
                  </a:ext>
                </a:extLst>
              </a:tr>
              <a:tr h="270611">
                <a:tc>
                  <a:txBody>
                    <a:bodyPr/>
                    <a:lstStyle/>
                    <a:p>
                      <a:r>
                        <a:rPr lang="en-US" sz="1200" b="1" dirty="0"/>
                        <a:t>    - Witness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246742"/>
                  </a:ext>
                </a:extLst>
              </a:tr>
              <a:tr h="270611">
                <a:tc>
                  <a:txBody>
                    <a:bodyPr/>
                    <a:lstStyle/>
                    <a:p>
                      <a:r>
                        <a:rPr lang="en-US" sz="1200" b="1" dirty="0"/>
                        <a:t>    - Atmospheric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285819"/>
                  </a:ext>
                </a:extLst>
              </a:tr>
              <a:tr h="280589">
                <a:tc>
                  <a:txBody>
                    <a:bodyPr/>
                    <a:lstStyle/>
                    <a:p>
                      <a:r>
                        <a:rPr lang="en-US" sz="1300" b="1" dirty="0"/>
                        <a:t>Bit Exchanges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dirty="0"/>
                        <a:t>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21096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D80BA02-8A26-F1E3-B772-0FC4736194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8" b="4800"/>
          <a:stretch>
            <a:fillRect/>
          </a:stretch>
        </p:blipFill>
        <p:spPr>
          <a:xfrm>
            <a:off x="5023410" y="1230372"/>
            <a:ext cx="3574335" cy="2710962"/>
          </a:xfrm>
          <a:prstGeom prst="rect">
            <a:avLst/>
          </a:prstGeom>
        </p:spPr>
      </p:pic>
      <p:pic>
        <p:nvPicPr>
          <p:cNvPr id="8" name="Picture 7" descr="A picture containing metal, several, displayed&#10;&#10;AI-generated content may be incorrect.">
            <a:extLst>
              <a:ext uri="{FF2B5EF4-FFF2-40B4-BE49-F238E27FC236}">
                <a16:creationId xmlns:a16="http://schemas.microsoft.com/office/drawing/2014/main" id="{641A4731-963F-B8B3-440B-E21F91564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4" y="4100542"/>
            <a:ext cx="6558561" cy="2177441"/>
          </a:xfrm>
          <a:prstGeom prst="rect">
            <a:avLst/>
          </a:prstGeom>
        </p:spPr>
      </p:pic>
      <p:pic>
        <p:nvPicPr>
          <p:cNvPr id="10" name="Picture 9" descr="A picture containing building material&#10;&#10;AI-generated content may be incorrect.">
            <a:extLst>
              <a:ext uri="{FF2B5EF4-FFF2-40B4-BE49-F238E27FC236}">
                <a16:creationId xmlns:a16="http://schemas.microsoft.com/office/drawing/2014/main" id="{B97A6345-F6F1-7DC0-738F-2D77035647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638" t="13203" r="20909" b="12051"/>
          <a:stretch>
            <a:fillRect/>
          </a:stretch>
        </p:blipFill>
        <p:spPr>
          <a:xfrm>
            <a:off x="6754338" y="4100542"/>
            <a:ext cx="2299062" cy="21779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988AA5-1121-0C26-11D6-292FA4668CA9}"/>
              </a:ext>
            </a:extLst>
          </p:cNvPr>
          <p:cNvSpPr txBox="1"/>
          <p:nvPr/>
        </p:nvSpPr>
        <p:spPr>
          <a:xfrm>
            <a:off x="6932755" y="6285795"/>
            <a:ext cx="2120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Marmen Abrasion, Sol 1513.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CB0219-A0DB-5BC8-C383-03C47B90EC04}"/>
              </a:ext>
            </a:extLst>
          </p:cNvPr>
          <p:cNvSpPr txBox="1"/>
          <p:nvPr/>
        </p:nvSpPr>
        <p:spPr>
          <a:xfrm>
            <a:off x="3186784" y="6285795"/>
            <a:ext cx="3427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All samples sealed or in storage. Credit: J. Maki</a:t>
            </a:r>
          </a:p>
        </p:txBody>
      </p:sp>
    </p:spTree>
    <p:extLst>
      <p:ext uri="{BB962C8B-B14F-4D97-AF65-F5344CB8AC3E}">
        <p14:creationId xmlns:p14="http://schemas.microsoft.com/office/powerpoint/2010/main" val="931953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85FAA-3710-4761-9163-226C90BA9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72E33-EEF1-4E4F-80EB-EFA4E91D0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part of a two-part series discussing Mars 2020 Robotic Operations based on this paper, which was selected as the </a:t>
            </a:r>
            <a:r>
              <a:rPr lang="en-US" b="1" dirty="0">
                <a:solidFill>
                  <a:srgbClr val="00B050"/>
                </a:solidFill>
              </a:rPr>
              <a:t>Best Paper overall from the 2025 IEEE Aerospace conference:</a:t>
            </a:r>
          </a:p>
          <a:p>
            <a:pPr lvl="1"/>
            <a:r>
              <a:rPr lang="en-US" dirty="0"/>
              <a:t>V. Verma, M. </a:t>
            </a:r>
            <a:r>
              <a:rPr lang="en-US" dirty="0" err="1"/>
              <a:t>Maimone</a:t>
            </a:r>
            <a:r>
              <a:rPr lang="en-US" dirty="0"/>
              <a:t>, K. Kaplan, E. Thiel, N. </a:t>
            </a:r>
            <a:r>
              <a:rPr lang="en-US" dirty="0" err="1"/>
              <a:t>Rothenberger</a:t>
            </a:r>
            <a:r>
              <a:rPr lang="en-US" dirty="0"/>
              <a:t>, J. Carsten, A. Rankin, E. </a:t>
            </a:r>
            <a:r>
              <a:rPr lang="en-US" dirty="0" err="1"/>
              <a:t>Schaler</a:t>
            </a:r>
            <a:r>
              <a:rPr lang="en-US" dirty="0"/>
              <a:t>, E. </a:t>
            </a:r>
            <a:r>
              <a:rPr lang="en-US" dirty="0" err="1"/>
              <a:t>Graser</a:t>
            </a:r>
            <a:r>
              <a:rPr lang="en-US" dirty="0"/>
              <a:t>, N. </a:t>
            </a:r>
            <a:r>
              <a:rPr lang="en-US" dirty="0" err="1"/>
              <a:t>Balabanska</a:t>
            </a:r>
            <a:r>
              <a:rPr lang="en-US" dirty="0"/>
              <a:t>, S. Kuhn, and H. </a:t>
            </a:r>
            <a:r>
              <a:rPr lang="en-US" dirty="0" err="1"/>
              <a:t>Dor</a:t>
            </a:r>
            <a:r>
              <a:rPr lang="en-US" dirty="0"/>
              <a:t>, "</a:t>
            </a:r>
            <a:r>
              <a:rPr lang="en-US" b="1" dirty="0">
                <a:hlinkClick r:id="rId2"/>
              </a:rPr>
              <a:t>Robotic Operations During Perseverance’s First Extended Mission</a:t>
            </a:r>
            <a:r>
              <a:rPr lang="en-US" dirty="0"/>
              <a:t>," 2025 IEEE Aerospace Conference, Big Sky, MT, USA, Winner of M. Charles Fogg Best Conference Paper Award, 02 March 2025. </a:t>
            </a:r>
            <a:endParaRPr lang="en-US" sz="2400" dirty="0"/>
          </a:p>
          <a:p>
            <a:r>
              <a:rPr lang="en-US" dirty="0"/>
              <a:t>Today’s talk will focus on robotic arm and sampling challenges and operational improvements</a:t>
            </a:r>
          </a:p>
          <a:p>
            <a:pPr lvl="1"/>
            <a:r>
              <a:rPr lang="en-US" dirty="0"/>
              <a:t>Robotic Operations Overview (Mark </a:t>
            </a:r>
            <a:r>
              <a:rPr lang="en-US" dirty="0" err="1"/>
              <a:t>Maimone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Abraded Science Optimizations (Joseph Carsten)</a:t>
            </a:r>
          </a:p>
          <a:p>
            <a:pPr lvl="1"/>
            <a:r>
              <a:rPr lang="en-US" dirty="0"/>
              <a:t>Sampling and Caching Updates (Kyle Kaplan)</a:t>
            </a:r>
          </a:p>
          <a:p>
            <a:pPr lvl="1"/>
            <a:r>
              <a:rPr lang="en-US" dirty="0"/>
              <a:t>Robotic Arm Force-Torque Sensor Recalibration (Ethan </a:t>
            </a:r>
            <a:r>
              <a:rPr lang="en-US" dirty="0" err="1"/>
              <a:t>Schaler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F5BCCD-AD4C-4896-9A5E-D9B9E0F859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export-controlled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4014473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30164-CDC9-083A-7CF5-85115936A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Extended Mission Sampling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32E65-2520-0583-287E-34E9FB3B3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3" y="1130856"/>
            <a:ext cx="8204201" cy="37093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800" b="1" dirty="0"/>
              <a:t>Learning how to drill rocks at the edge of our performance limits.</a:t>
            </a:r>
            <a:endParaRPr lang="en-US" b="1" dirty="0"/>
          </a:p>
          <a:p>
            <a:pPr marL="457200" indent="-457200">
              <a:buFont typeface="+mj-lt"/>
              <a:buAutoNum type="arabicPeriod"/>
            </a:pPr>
            <a:endParaRPr lang="en-US" sz="3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4EF6C-8E80-EA66-4593-1771619F48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69" t="32598" r="33542" b="35071"/>
          <a:stretch/>
        </p:blipFill>
        <p:spPr>
          <a:xfrm>
            <a:off x="145087" y="4171672"/>
            <a:ext cx="2782913" cy="2059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41FE1C-DC6E-52D0-0C32-D93F8EE35B48}"/>
              </a:ext>
            </a:extLst>
          </p:cNvPr>
          <p:cNvSpPr txBox="1"/>
          <p:nvPr/>
        </p:nvSpPr>
        <p:spPr>
          <a:xfrm>
            <a:off x="540808" y="6231466"/>
            <a:ext cx="2387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CORING_3 Mushroom, Sol 371.</a:t>
            </a:r>
          </a:p>
        </p:txBody>
      </p:sp>
      <p:pic>
        <p:nvPicPr>
          <p:cNvPr id="7" name="Picture 6" descr="A picture containing ground, outdoor, rock&#10;&#10;AI-generated content may be incorrect.">
            <a:extLst>
              <a:ext uri="{FF2B5EF4-FFF2-40B4-BE49-F238E27FC236}">
                <a16:creationId xmlns:a16="http://schemas.microsoft.com/office/drawing/2014/main" id="{4AA01156-2098-F8D2-0742-BBCCD76F79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10" r="9352"/>
          <a:stretch>
            <a:fillRect/>
          </a:stretch>
        </p:blipFill>
        <p:spPr>
          <a:xfrm>
            <a:off x="3093453" y="4171672"/>
            <a:ext cx="2782913" cy="20644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765960-25CD-3A0A-19DF-38439D2900FC}"/>
              </a:ext>
            </a:extLst>
          </p:cNvPr>
          <p:cNvSpPr txBox="1"/>
          <p:nvPr/>
        </p:nvSpPr>
        <p:spPr>
          <a:xfrm>
            <a:off x="3611002" y="6232658"/>
            <a:ext cx="2265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/>
              <a:t>Pauls</a:t>
            </a:r>
            <a:r>
              <a:rPr lang="en-US" sz="1200" i="1" dirty="0"/>
              <a:t> sample dump, Sol 325.</a:t>
            </a:r>
          </a:p>
        </p:txBody>
      </p:sp>
      <p:pic>
        <p:nvPicPr>
          <p:cNvPr id="10" name="Picture 9" descr="A picture containing ground, outdoor, dirt, dune&#10;&#10;AI-generated content may be incorrect.">
            <a:extLst>
              <a:ext uri="{FF2B5EF4-FFF2-40B4-BE49-F238E27FC236}">
                <a16:creationId xmlns:a16="http://schemas.microsoft.com/office/drawing/2014/main" id="{95DBC62F-861C-BB08-0340-8082ABAB9C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10" r="8338"/>
          <a:stretch>
            <a:fillRect/>
          </a:stretch>
        </p:blipFill>
        <p:spPr>
          <a:xfrm>
            <a:off x="6041819" y="4162248"/>
            <a:ext cx="2978691" cy="20692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56AE7A-F27C-12AA-FE24-8548ABC18709}"/>
              </a:ext>
            </a:extLst>
          </p:cNvPr>
          <p:cNvSpPr txBox="1"/>
          <p:nvPr/>
        </p:nvSpPr>
        <p:spPr>
          <a:xfrm>
            <a:off x="7289107" y="6231465"/>
            <a:ext cx="1728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Rover selfie, Sol 1500.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B8C62C-69A9-F64E-84B7-58B954D17D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62" y="1520682"/>
            <a:ext cx="2978691" cy="1956302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5F4B4A6-1076-65F5-67E2-082D7F0CA377}"/>
              </a:ext>
            </a:extLst>
          </p:cNvPr>
          <p:cNvSpPr txBox="1">
            <a:spLocks/>
          </p:cNvSpPr>
          <p:nvPr/>
        </p:nvSpPr>
        <p:spPr>
          <a:xfrm>
            <a:off x="469903" y="3771401"/>
            <a:ext cx="8204201" cy="370938"/>
          </a:xfrm>
          <a:prstGeom prst="rect">
            <a:avLst/>
          </a:prstGeom>
        </p:spPr>
        <p:txBody>
          <a:bodyPr/>
          <a:lstStyle>
            <a:lvl1pPr marL="257162" indent="-257162" algn="l" defTabSz="342884" rtl="0" eaLnBrk="1" latinLnBrk="0" hangingPunct="1">
              <a:spcBef>
                <a:spcPts val="0"/>
              </a:spcBef>
              <a:spcAft>
                <a:spcPts val="900"/>
              </a:spcAft>
              <a:buClr>
                <a:srgbClr val="13418B"/>
              </a:buClr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557185" indent="-214303" algn="l" defTabSz="342884" rtl="0" eaLnBrk="1" latinLnBrk="0" hangingPunct="1">
              <a:spcBef>
                <a:spcPts val="150"/>
              </a:spcBef>
              <a:spcAft>
                <a:spcPts val="900"/>
              </a:spcAft>
              <a:buClr>
                <a:srgbClr val="13418B"/>
              </a:buClr>
              <a:buFont typeface="Wingdings" panose="05000000000000000000" pitchFamily="2" charset="2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857207" indent="-171442" algn="l" defTabSz="342884" rtl="0" eaLnBrk="1" latinLnBrk="0" hangingPunct="1">
              <a:spcBef>
                <a:spcPts val="150"/>
              </a:spcBef>
              <a:spcAft>
                <a:spcPts val="900"/>
              </a:spcAft>
              <a:buClr>
                <a:srgbClr val="13418B"/>
              </a:buClr>
              <a:buFont typeface="Wingdings" panose="05000000000000000000" pitchFamily="2" charset="2"/>
              <a:buChar char="l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200090" indent="-171442" algn="l" defTabSz="342884" rtl="0" eaLnBrk="1" latinLnBrk="0" hangingPunct="1">
              <a:spcBef>
                <a:spcPts val="150"/>
              </a:spcBef>
              <a:spcAft>
                <a:spcPts val="900"/>
              </a:spcAft>
              <a:buClr>
                <a:srgbClr val="13418B"/>
              </a:buClr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1542974" indent="-171442" algn="l" defTabSz="342884" rtl="0" eaLnBrk="1" latinLnBrk="0" hangingPunct="1">
              <a:spcBef>
                <a:spcPts val="150"/>
              </a:spcBef>
              <a:buClr>
                <a:srgbClr val="13418B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1885856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342884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en-US" sz="1800" b="1" dirty="0"/>
              <a:t>Releasing new capabilities to enable increased science return.</a:t>
            </a:r>
          </a:p>
          <a:p>
            <a:pPr marL="457200" indent="-457200">
              <a:buFont typeface="+mj-lt"/>
              <a:buAutoNum type="arabicPeriod" startAt="2"/>
            </a:pPr>
            <a:endParaRPr lang="en-US" dirty="0"/>
          </a:p>
          <a:p>
            <a:pPr marL="457200" indent="-457200">
              <a:buFont typeface="+mj-lt"/>
              <a:buAutoNum type="arabicPeriod" startAt="2"/>
            </a:pPr>
            <a:endParaRPr lang="en-US" dirty="0"/>
          </a:p>
          <a:p>
            <a:pPr marL="457200" indent="-457200">
              <a:buFont typeface="+mj-lt"/>
              <a:buAutoNum type="arabicPeriod" startAt="2"/>
            </a:pPr>
            <a:endParaRPr lang="en-US" dirty="0"/>
          </a:p>
          <a:p>
            <a:pPr marL="457200" indent="-457200">
              <a:buFont typeface="+mj-lt"/>
              <a:buAutoNum type="arabicPeriod" startAt="2"/>
            </a:pPr>
            <a:endParaRPr lang="en-US" sz="3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F9B43F-5D4C-5683-3110-3B011284C372}"/>
              </a:ext>
            </a:extLst>
          </p:cNvPr>
          <p:cNvSpPr txBox="1"/>
          <p:nvPr/>
        </p:nvSpPr>
        <p:spPr>
          <a:xfrm>
            <a:off x="127569" y="3489330"/>
            <a:ext cx="29658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Gallants coring attempt, Sols 1551-1552.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69D529C-D06C-AF55-41E3-9602828FD2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303" y="1493085"/>
            <a:ext cx="2629112" cy="197994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33B0D0-1BF1-8751-9AA9-DF93F27EE03C}"/>
              </a:ext>
            </a:extLst>
          </p:cNvPr>
          <p:cNvSpPr txBox="1"/>
          <p:nvPr/>
        </p:nvSpPr>
        <p:spPr>
          <a:xfrm>
            <a:off x="6499499" y="3485744"/>
            <a:ext cx="24529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Abrading Drakes Point, Sol 1565.</a:t>
            </a:r>
          </a:p>
        </p:txBody>
      </p:sp>
      <p:pic>
        <p:nvPicPr>
          <p:cNvPr id="24" name="Picture 23" descr="A picture containing text, old, stone, painting&#10;&#10;AI-generated content may be incorrect.">
            <a:extLst>
              <a:ext uri="{FF2B5EF4-FFF2-40B4-BE49-F238E27FC236}">
                <a16:creationId xmlns:a16="http://schemas.microsoft.com/office/drawing/2014/main" id="{AC5B45FC-5F1A-A203-4BD2-572067E4D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0328" y="1520682"/>
            <a:ext cx="2826896" cy="19871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41E6B1F-E81B-2C6C-6D84-B715CAACB1D5}"/>
              </a:ext>
            </a:extLst>
          </p:cNvPr>
          <p:cNvSpPr txBox="1"/>
          <p:nvPr/>
        </p:nvSpPr>
        <p:spPr>
          <a:xfrm>
            <a:off x="3814227" y="3492771"/>
            <a:ext cx="2282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Gallants post-coring, Sol 1555.</a:t>
            </a:r>
          </a:p>
        </p:txBody>
      </p:sp>
    </p:spTree>
    <p:extLst>
      <p:ext uri="{BB962C8B-B14F-4D97-AF65-F5344CB8AC3E}">
        <p14:creationId xmlns:p14="http://schemas.microsoft.com/office/powerpoint/2010/main" val="1297817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3D6AC-AD5F-CD5F-D4C4-01CBBA36F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Gas Dust Removal Tool (gDRT) Operations</a:t>
            </a:r>
          </a:p>
        </p:txBody>
      </p:sp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BF99F7B9-0AB7-5F84-5B92-C974C1726759}"/>
              </a:ext>
            </a:extLst>
          </p:cNvPr>
          <p:cNvSpPr/>
          <p:nvPr/>
        </p:nvSpPr>
        <p:spPr>
          <a:xfrm>
            <a:off x="6418857" y="1114155"/>
            <a:ext cx="2674446" cy="1532334"/>
          </a:xfrm>
          <a:prstGeom prst="roundRect">
            <a:avLst/>
          </a:prstGeom>
          <a:solidFill>
            <a:srgbClr val="D1D3DE"/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Rotational angle of 120°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Angle relative to normal of 15°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Lateral offset of 5 mm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Vertical offset of 80 mm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Mass of gas of ~0.1g per shot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Adjust plenum pressure and on time based on temperature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B1EBCE-C31A-C7C3-D10C-1576B9B6A3AC}"/>
              </a:ext>
            </a:extLst>
          </p:cNvPr>
          <p:cNvCxnSpPr>
            <a:cxnSpLocks/>
          </p:cNvCxnSpPr>
          <p:nvPr/>
        </p:nvCxnSpPr>
        <p:spPr>
          <a:xfrm flipV="1">
            <a:off x="5964673" y="1906696"/>
            <a:ext cx="454184" cy="696685"/>
          </a:xfrm>
          <a:prstGeom prst="straightConnector1">
            <a:avLst/>
          </a:prstGeom>
          <a:ln>
            <a:solidFill>
              <a:srgbClr val="FF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6427E1-3574-C255-216C-A0F39164FC09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971747" y="1880322"/>
            <a:ext cx="447110" cy="1890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B19BA8-2E5E-B040-90A3-5C8AAAF5CBF5}"/>
              </a:ext>
            </a:extLst>
          </p:cNvPr>
          <p:cNvCxnSpPr>
            <a:cxnSpLocks/>
          </p:cNvCxnSpPr>
          <p:nvPr/>
        </p:nvCxnSpPr>
        <p:spPr>
          <a:xfrm flipV="1">
            <a:off x="5971747" y="1880322"/>
            <a:ext cx="447110" cy="298622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9C0FD53-1B42-056A-A0DD-A87A152690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85"/>
          <a:stretch/>
        </p:blipFill>
        <p:spPr>
          <a:xfrm>
            <a:off x="7043680" y="3301255"/>
            <a:ext cx="1424799" cy="2103328"/>
          </a:xfrm>
          <a:prstGeom prst="roundRect">
            <a:avLst>
              <a:gd name="adj" fmla="val 12053"/>
            </a:avLst>
          </a:prstGeom>
          <a:ln>
            <a:solidFill>
              <a:schemeClr val="accent1"/>
            </a:solidFill>
          </a:ln>
        </p:spPr>
      </p:pic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CAF4B96D-10FC-E24C-13CD-670D520766E7}"/>
              </a:ext>
            </a:extLst>
          </p:cNvPr>
          <p:cNvSpPr/>
          <p:nvPr/>
        </p:nvSpPr>
        <p:spPr>
          <a:xfrm>
            <a:off x="6418857" y="5609549"/>
            <a:ext cx="2674446" cy="919401"/>
          </a:xfrm>
          <a:prstGeom prst="roundRect">
            <a:avLst/>
          </a:prstGeom>
          <a:solidFill>
            <a:srgbClr val="D1D3DE"/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Vertical offset of 80 mm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Mass of gas of ~0.1g per shot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Adjust plenum pressure and on time based on temperature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0AE4302-0F4B-9355-E7CF-38D9C256C8AD}"/>
              </a:ext>
            </a:extLst>
          </p:cNvPr>
          <p:cNvCxnSpPr>
            <a:cxnSpLocks/>
          </p:cNvCxnSpPr>
          <p:nvPr/>
        </p:nvCxnSpPr>
        <p:spPr>
          <a:xfrm>
            <a:off x="5961675" y="6099513"/>
            <a:ext cx="45718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7D7020FB-B360-C36A-ABAD-1566D81AEE1E}"/>
              </a:ext>
            </a:extLst>
          </p:cNvPr>
          <p:cNvGraphicFramePr/>
          <p:nvPr/>
        </p:nvGraphicFramePr>
        <p:xfrm>
          <a:off x="3688042" y="1206171"/>
          <a:ext cx="3356052" cy="51638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4F865FD4-F4D7-F102-2DD4-5161464DD7B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4743557">
            <a:off x="7224121" y="2523917"/>
            <a:ext cx="1368949" cy="1390467"/>
          </a:xfrm>
          <a:prstGeom prst="rect">
            <a:avLst/>
          </a:prstGeom>
        </p:spPr>
      </p:pic>
      <p:pic>
        <p:nvPicPr>
          <p:cNvPr id="18" name="Picture 17" descr="A picture containing rock, outdoor, rocky&#10;&#10;AI-generated content may be incorrect.">
            <a:extLst>
              <a:ext uri="{FF2B5EF4-FFF2-40B4-BE49-F238E27FC236}">
                <a16:creationId xmlns:a16="http://schemas.microsoft.com/office/drawing/2014/main" id="{5E451DF2-990F-5B31-6727-9DE244986F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879" y="3856383"/>
            <a:ext cx="2375542" cy="1729763"/>
          </a:xfrm>
          <a:prstGeom prst="rect">
            <a:avLst/>
          </a:prstGeom>
        </p:spPr>
      </p:pic>
      <p:pic>
        <p:nvPicPr>
          <p:cNvPr id="16" name="Picture 15" descr="A close up of a rock&#10;&#10;AI-generated content may be incorrect.">
            <a:extLst>
              <a:ext uri="{FF2B5EF4-FFF2-40B4-BE49-F238E27FC236}">
                <a16:creationId xmlns:a16="http://schemas.microsoft.com/office/drawing/2014/main" id="{C29BE79B-425D-5670-8878-84B006FD9B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1731" y="4396464"/>
            <a:ext cx="2381927" cy="1780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85DEE67-945C-150E-CA07-8D8B75080467}"/>
              </a:ext>
            </a:extLst>
          </p:cNvPr>
          <p:cNvSpPr txBox="1"/>
          <p:nvPr/>
        </p:nvSpPr>
        <p:spPr>
          <a:xfrm>
            <a:off x="826364" y="6179465"/>
            <a:ext cx="3697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Guillames abrasion after gDRT puffs, Sols 159-160.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76E0B96-903E-6A92-09D4-B9F9ACFAB1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769" y="1169603"/>
            <a:ext cx="4288231" cy="262024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AB74647-5965-3827-3C05-C7B9273ABBA0}"/>
              </a:ext>
            </a:extLst>
          </p:cNvPr>
          <p:cNvCxnSpPr>
            <a:cxnSpLocks/>
            <a:endCxn id="46" idx="1"/>
          </p:cNvCxnSpPr>
          <p:nvPr/>
        </p:nvCxnSpPr>
        <p:spPr>
          <a:xfrm flipV="1">
            <a:off x="2063931" y="1656828"/>
            <a:ext cx="1303599" cy="328728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63CFDC6-8E4B-3879-C947-3CC90DA460F5}"/>
              </a:ext>
            </a:extLst>
          </p:cNvPr>
          <p:cNvSpPr txBox="1"/>
          <p:nvPr/>
        </p:nvSpPr>
        <p:spPr>
          <a:xfrm>
            <a:off x="3367530" y="1520620"/>
            <a:ext cx="1156128" cy="27241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20517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89194-2A57-9531-A22A-141A776AA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gDRT Budget Error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B3F85C-807A-7684-9181-A3CBF551F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63" y="1316405"/>
            <a:ext cx="3849799" cy="2401835"/>
          </a:xfrm>
          <a:prstGeom prst="rect">
            <a:avLst/>
          </a:prstGeom>
        </p:spPr>
      </p:pic>
      <p:pic>
        <p:nvPicPr>
          <p:cNvPr id="6" name="Picture 5" descr="Chart, scatter chart&#10;&#10;AI-generated content may be incorrect.">
            <a:extLst>
              <a:ext uri="{FF2B5EF4-FFF2-40B4-BE49-F238E27FC236}">
                <a16:creationId xmlns:a16="http://schemas.microsoft.com/office/drawing/2014/main" id="{24600028-49AE-7ACA-3AA6-590D7B0E80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55" b="1"/>
          <a:stretch>
            <a:fillRect/>
          </a:stretch>
        </p:blipFill>
        <p:spPr>
          <a:xfrm>
            <a:off x="579863" y="3932226"/>
            <a:ext cx="7984273" cy="2499399"/>
          </a:xfrm>
          <a:prstGeom prst="rect">
            <a:avLst/>
          </a:prstGeom>
        </p:spPr>
      </p:pic>
      <p:pic>
        <p:nvPicPr>
          <p:cNvPr id="10" name="Picture 9" descr="Chart&#10;&#10;AI-generated content may be incorrect.">
            <a:extLst>
              <a:ext uri="{FF2B5EF4-FFF2-40B4-BE49-F238E27FC236}">
                <a16:creationId xmlns:a16="http://schemas.microsoft.com/office/drawing/2014/main" id="{60C51831-DD63-3AEF-03E3-6C44D9046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240" y="1138155"/>
            <a:ext cx="3971379" cy="279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67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CE79B-1EDA-D83C-8D23-04E15BB1C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4E2E-909B-FB6A-FA74-D25D034C3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gDRT Budget Error Resolution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0D43D-2F88-A7DC-2A16-E7B4078331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49" b="9999"/>
          <a:stretch>
            <a:fillRect/>
          </a:stretch>
        </p:blipFill>
        <p:spPr>
          <a:xfrm>
            <a:off x="4585934" y="1137422"/>
            <a:ext cx="4534214" cy="2684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5EC504-EC43-7FAC-B949-2D6FBF555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51" y="3978707"/>
            <a:ext cx="7988297" cy="24474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C8B8AC-A4CE-FCD8-B389-2EFF778176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9" t="3929"/>
          <a:stretch>
            <a:fillRect/>
          </a:stretch>
        </p:blipFill>
        <p:spPr>
          <a:xfrm>
            <a:off x="31569" y="1159723"/>
            <a:ext cx="4476307" cy="269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89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386393" y="879030"/>
            <a:ext cx="8371214" cy="1260321"/>
          </a:xfrm>
        </p:spPr>
        <p:txBody>
          <a:bodyPr/>
          <a:lstStyle/>
          <a:p>
            <a:r>
              <a:rPr lang="en-US" sz="3200" b="0" dirty="0">
                <a:latin typeface="Arial Black" panose="020B0A04020102020204" pitchFamily="34" charset="0"/>
              </a:rPr>
              <a:t>In-Situ Recalibration of a 6-DoF Force / Torque Sensor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572000" y="5023265"/>
            <a:ext cx="4022726" cy="463061"/>
          </a:xfrm>
        </p:spPr>
        <p:txBody>
          <a:bodyPr/>
          <a:lstStyle/>
          <a:p>
            <a:r>
              <a:rPr lang="en-US" dirty="0"/>
              <a:t>Ethan Schaler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5310281" y="5486326"/>
            <a:ext cx="3200158" cy="35365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338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3" y="228567"/>
            <a:ext cx="8204201" cy="650998"/>
          </a:xfrm>
        </p:spPr>
        <p:txBody>
          <a:bodyPr/>
          <a:lstStyle/>
          <a:p>
            <a:r>
              <a:rPr lang="en-US" dirty="0"/>
              <a:t>Force / Torque Sensor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678E0E6-6A3C-A6AE-2FEA-081E51376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29021"/>
            <a:ext cx="8229600" cy="475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02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716F5-5633-B61E-BC3B-43951603E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890A-3DFD-29F0-AA7E-8E231AA78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3" y="228567"/>
            <a:ext cx="8204201" cy="650998"/>
          </a:xfrm>
        </p:spPr>
        <p:txBody>
          <a:bodyPr/>
          <a:lstStyle/>
          <a:p>
            <a:r>
              <a:rPr lang="en-US" dirty="0"/>
              <a:t>Force / Torque Sensor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52B69-922B-E135-A2C5-B71AC74B0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9364D1-89BC-E3BD-467E-9500D2A9C1FA}"/>
              </a:ext>
            </a:extLst>
          </p:cNvPr>
          <p:cNvGrpSpPr/>
          <p:nvPr/>
        </p:nvGrpSpPr>
        <p:grpSpPr>
          <a:xfrm>
            <a:off x="372195" y="1963574"/>
            <a:ext cx="8399610" cy="3690871"/>
            <a:chOff x="347066" y="649966"/>
            <a:chExt cx="8399610" cy="369087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3A26A20-9A9A-21A7-92FD-5A320A88E33A}"/>
                </a:ext>
              </a:extLst>
            </p:cNvPr>
            <p:cNvSpPr/>
            <p:nvPr/>
          </p:nvSpPr>
          <p:spPr>
            <a:xfrm>
              <a:off x="425636" y="866117"/>
              <a:ext cx="8321040" cy="3474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994E91-DCD6-74CD-45FB-24CB578B4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10" b="94737" l="9857" r="89189">
                          <a14:foregroundMark x1="61049" y1="10249" x2="50079" y2="9280"/>
                          <a14:foregroundMark x1="36407" y1="9834" x2="39269" y2="9141"/>
                          <a14:foregroundMark x1="25119" y1="88920" x2="61208" y2="89889"/>
                          <a14:foregroundMark x1="61208" y1="89889" x2="72973" y2="89751"/>
                          <a14:foregroundMark x1="37202" y1="91551" x2="62957" y2="90720"/>
                          <a14:foregroundMark x1="44833" y1="94875" x2="53895" y2="94321"/>
                          <a14:foregroundMark x1="59618" y1="9418" x2="50238" y2="831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58651" y="1105917"/>
              <a:ext cx="2350866" cy="2700252"/>
            </a:xfrm>
            <a:prstGeom prst="rect">
              <a:avLst/>
            </a:prstGeom>
          </p:spPr>
        </p:pic>
        <p:pic>
          <p:nvPicPr>
            <p:cNvPr id="7" name="Picture 2" descr="Robotics Project Force Torque Sensor">
              <a:extLst>
                <a:ext uri="{FF2B5EF4-FFF2-40B4-BE49-F238E27FC236}">
                  <a16:creationId xmlns:a16="http://schemas.microsoft.com/office/drawing/2014/main" id="{F452E929-0797-2776-EAA1-7037FDE206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0513" b="91311" l="53827" r="76787">
                          <a14:foregroundMark x1="55471" y1="73647" x2="58381" y2="85897"/>
                          <a14:foregroundMark x1="58381" y1="85897" x2="66287" y2="88462"/>
                          <a14:foregroundMark x1="66287" y1="88462" x2="71537" y2="87892"/>
                          <a14:foregroundMark x1="71537" y1="87892" x2="76154" y2="81054"/>
                          <a14:foregroundMark x1="76154" y1="81054" x2="76850" y2="75214"/>
                          <a14:foregroundMark x1="58444" y1="87749" x2="63721" y2="90813"/>
                          <a14:foregroundMark x1="65545" y1="90705" x2="75712" y2="84330"/>
                          <a14:foregroundMark x1="53827" y1="83191" x2="54965" y2="74644"/>
                          <a14:foregroundMark x1="56357" y1="25277" x2="66161" y2="20940"/>
                          <a14:foregroundMark x1="67302" y1="21053" x2="71917" y2="21510"/>
                          <a14:foregroundMark x1="71917" y1="21510" x2="58824" y2="25214"/>
                          <a14:foregroundMark x1="58824" y1="25214" x2="67932" y2="25499"/>
                          <a14:foregroundMark x1="67932" y1="25499" x2="66920" y2="22507"/>
                          <a14:foregroundMark x1="56104" y1="24644" x2="67615" y2="20798"/>
                          <a14:foregroundMark x1="67615" y1="20798" x2="74510" y2="23362"/>
                          <a14:foregroundMark x1="54016" y1="75499" x2="55471" y2="73504"/>
                          <a14:foregroundMark x1="55408" y1="73219" x2="56483" y2="72650"/>
                          <a14:foregroundMark x1="55155" y1="73077" x2="56610" y2="71652"/>
                          <a14:foregroundMark x1="56610" y1="59402" x2="56673" y2="65954"/>
                          <a14:foregroundMark x1="55977" y1="24644" x2="64174" y2="21380"/>
                          <a14:foregroundMark x1="67374" y1="20799" x2="73498" y2="22507"/>
                          <a14:foregroundMark x1="56610" y1="23789" x2="65085" y2="22792"/>
                          <a14:foregroundMark x1="58887" y1="22650" x2="58887" y2="22650"/>
                          <a14:foregroundMark x1="57622" y1="22792" x2="58824" y2="22222"/>
                          <a14:foregroundMark x1="59899" y1="22222" x2="62492" y2="21510"/>
                          <a14:foregroundMark x1="74067" y1="22934" x2="74700" y2="24217"/>
                          <a14:foregroundMark x1="74067" y1="23077" x2="74067" y2="23077"/>
                          <a14:backgroundMark x1="63504" y1="91595" x2="65338" y2="91453"/>
                          <a14:backgroundMark x1="64579" y1="19943" x2="67615" y2="19943"/>
                          <a14:backgroundMark x1="55092" y1="26923" x2="55218" y2="24501"/>
                          <a14:backgroundMark x1="55281" y1="24501" x2="55281" y2="266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01" t="17470" r="20383" b="6595"/>
            <a:stretch/>
          </p:blipFill>
          <p:spPr bwMode="auto">
            <a:xfrm>
              <a:off x="347066" y="1177304"/>
              <a:ext cx="2104778" cy="2524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BB6F21-B56F-3CA5-8984-370B4202005D}"/>
                </a:ext>
              </a:extLst>
            </p:cNvPr>
            <p:cNvSpPr txBox="1"/>
            <p:nvPr/>
          </p:nvSpPr>
          <p:spPr>
            <a:xfrm>
              <a:off x="583942" y="3751725"/>
              <a:ext cx="2533409" cy="2616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1100" dirty="0"/>
                <a:t>Interface to </a:t>
              </a:r>
              <a:r>
                <a:rPr lang="en-US" sz="1100" b="1" dirty="0"/>
                <a:t>Turret Actuator </a:t>
              </a:r>
              <a:r>
                <a:rPr lang="en-US" sz="1100" i="1" dirty="0"/>
                <a:t>(proximal)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A0C35D-B6A9-C6BF-FD36-624F97C6C190}"/>
                </a:ext>
              </a:extLst>
            </p:cNvPr>
            <p:cNvSpPr txBox="1"/>
            <p:nvPr/>
          </p:nvSpPr>
          <p:spPr>
            <a:xfrm>
              <a:off x="583942" y="906894"/>
              <a:ext cx="2660479" cy="2616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1100" dirty="0"/>
                <a:t>Interface to </a:t>
              </a:r>
              <a:r>
                <a:rPr lang="en-US" sz="1100" b="1" dirty="0"/>
                <a:t>Turret Output Plate </a:t>
              </a:r>
              <a:r>
                <a:rPr lang="en-US" sz="1100" i="1" dirty="0"/>
                <a:t>(distal)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30FC35-764D-9A77-307F-4C85FF7F5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985" b="98187" l="4829" r="94860">
                          <a14:foregroundMark x1="4829" y1="31118" x2="11682" y2="29003"/>
                          <a14:foregroundMark x1="49065" y1="5287" x2="61526" y2="5589"/>
                          <a14:foregroundMark x1="61526" y1="5589" x2="53738" y2="4985"/>
                          <a14:foregroundMark x1="68224" y1="7704" x2="72274" y2="5740"/>
                          <a14:foregroundMark x1="89875" y1="14048" x2="94860" y2="24622"/>
                          <a14:foregroundMark x1="94860" y1="24622" x2="91121" y2="22810"/>
                          <a14:foregroundMark x1="53583" y1="81571" x2="53583" y2="81571"/>
                          <a14:foregroundMark x1="48754" y1="83686" x2="59190" y2="78852"/>
                          <a14:foregroundMark x1="59190" y1="78852" x2="49221" y2="83686"/>
                          <a14:foregroundMark x1="70249" y1="84290" x2="73520" y2="89124"/>
                          <a14:foregroundMark x1="71651" y1="82326" x2="80530" y2="90030"/>
                          <a14:foregroundMark x1="80530" y1="90030" x2="69626" y2="93505"/>
                          <a14:foregroundMark x1="69626" y1="93505" x2="69003" y2="91088"/>
                          <a14:foregroundMark x1="75078" y1="98187" x2="80374" y2="96073"/>
                          <a14:foregroundMark x1="78193" y1="96979" x2="80374" y2="95770"/>
                          <a14:foregroundMark x1="78505" y1="96375" x2="79751" y2="95619"/>
                          <a14:foregroundMark x1="32710" y1="33988" x2="34268" y2="38218"/>
                          <a14:foregroundMark x1="22586" y1="40634" x2="32710" y2="47583"/>
                          <a14:foregroundMark x1="32710" y1="47583" x2="35981" y2="48187"/>
                          <a14:foregroundMark x1="46729" y1="31873" x2="44704" y2="42598"/>
                          <a14:foregroundMark x1="36760" y1="37613" x2="46262" y2="41541"/>
                          <a14:foregroundMark x1="42523" y1="36254" x2="50779" y2="40181"/>
                          <a14:foregroundMark x1="48287" y1="37009" x2="49533" y2="40181"/>
                          <a14:foregroundMark x1="43146" y1="37160" x2="50000" y2="39728"/>
                          <a14:foregroundMark x1="80374" y1="18429" x2="81464" y2="22356"/>
                          <a14:foregroundMark x1="5919" y1="32779" x2="16355" y2="52266"/>
                          <a14:foregroundMark x1="16511" y1="53776" x2="13551" y2="58157"/>
                          <a14:foregroundMark x1="5919" y1="59215" x2="8567" y2="63595"/>
                          <a14:foregroundMark x1="78505" y1="18882" x2="79439" y2="18429"/>
                          <a14:backgroundMark x1="32399" y1="71450" x2="37850" y2="81722"/>
                          <a14:backgroundMark x1="37850" y1="81722" x2="41900" y2="84743"/>
                          <a14:backgroundMark x1="43458" y1="79758" x2="41433" y2="82779"/>
                          <a14:backgroundMark x1="46106" y1="80816" x2="41900" y2="83988"/>
                          <a14:backgroundMark x1="43769" y1="80060" x2="42212" y2="82477"/>
                          <a14:backgroundMark x1="45639" y1="86707" x2="46573" y2="87915"/>
                          <a14:backgroundMark x1="47196" y1="86254" x2="45171" y2="8640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18425">
              <a:off x="5179375" y="649966"/>
              <a:ext cx="3316779" cy="342010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A7E94C-EC07-E1D0-79CC-3D3E76F1F62F}"/>
                </a:ext>
              </a:extLst>
            </p:cNvPr>
            <p:cNvSpPr txBox="1"/>
            <p:nvPr/>
          </p:nvSpPr>
          <p:spPr>
            <a:xfrm>
              <a:off x="7713699" y="3137749"/>
              <a:ext cx="626320" cy="430887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1100" dirty="0"/>
                <a:t>Turret Actuator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5BA077-FDCB-9BBB-BAA6-77EB28C5380C}"/>
                </a:ext>
              </a:extLst>
            </p:cNvPr>
            <p:cNvSpPr txBox="1"/>
            <p:nvPr/>
          </p:nvSpPr>
          <p:spPr>
            <a:xfrm>
              <a:off x="8242104" y="1084416"/>
              <a:ext cx="479235" cy="600164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1100" dirty="0"/>
                <a:t>Turret Mass Model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A4BD5D-33A7-0E47-33BD-C638803D1438}"/>
                </a:ext>
              </a:extLst>
            </p:cNvPr>
            <p:cNvSpPr txBox="1"/>
            <p:nvPr/>
          </p:nvSpPr>
          <p:spPr>
            <a:xfrm>
              <a:off x="8143304" y="2517952"/>
              <a:ext cx="578035" cy="600164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1100" dirty="0"/>
                <a:t>Turret Output Plate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75DDD1B-B1D6-C3F4-1B35-970E33505B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9563" y="3353192"/>
              <a:ext cx="45691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ECA6638-AE6A-1422-335B-F05118C216EA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 flipV="1">
              <a:off x="7621856" y="2498319"/>
              <a:ext cx="521448" cy="3197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22E6340-0979-3CBA-F1C0-8F4591641445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7465413" y="1384498"/>
              <a:ext cx="77669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A3F9FDA-13A7-2006-8FF0-68E024216687}"/>
                </a:ext>
              </a:extLst>
            </p:cNvPr>
            <p:cNvGrpSpPr/>
            <p:nvPr/>
          </p:nvGrpSpPr>
          <p:grpSpPr>
            <a:xfrm>
              <a:off x="2321591" y="1604234"/>
              <a:ext cx="2895394" cy="2722929"/>
              <a:chOff x="1589320" y="1604234"/>
              <a:chExt cx="2895394" cy="2722929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594F243-B3E4-EEB0-BE2B-91FBA6A09806}"/>
                  </a:ext>
                </a:extLst>
              </p:cNvPr>
              <p:cNvSpPr txBox="1"/>
              <p:nvPr/>
            </p:nvSpPr>
            <p:spPr>
              <a:xfrm>
                <a:off x="4174373" y="2308159"/>
                <a:ext cx="310341" cy="369332"/>
              </a:xfrm>
              <a:prstGeom prst="rect">
                <a:avLst/>
              </a:prstGeom>
              <a:noFill/>
            </p:spPr>
            <p:txBody>
              <a:bodyPr wrap="none" lIns="45720" rIns="45720" rtlCol="0" anchor="ctr" anchorCtr="0">
                <a:spAutoFit/>
              </a:bodyPr>
              <a:lstStyle/>
              <a:p>
                <a:r>
                  <a:rPr lang="en-US" dirty="0" err="1"/>
                  <a:t>F</a:t>
                </a:r>
                <a:r>
                  <a:rPr lang="en-US" baseline="-25000" dirty="0" err="1"/>
                  <a:t>x</a:t>
                </a:r>
                <a:endParaRPr lang="en-US" baseline="-25000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329B4CA-8BA2-D409-B177-BA894F2E20F6}"/>
                  </a:ext>
                </a:extLst>
              </p:cNvPr>
              <p:cNvSpPr txBox="1"/>
              <p:nvPr/>
            </p:nvSpPr>
            <p:spPr>
              <a:xfrm>
                <a:off x="1589320" y="2292229"/>
                <a:ext cx="310341" cy="369332"/>
              </a:xfrm>
              <a:prstGeom prst="rect">
                <a:avLst/>
              </a:prstGeom>
              <a:noFill/>
            </p:spPr>
            <p:txBody>
              <a:bodyPr wrap="none" lIns="45720" rIns="45720" rtlCol="0" anchor="ctr" anchorCtr="0">
                <a:spAutoFit/>
              </a:bodyPr>
              <a:lstStyle/>
              <a:p>
                <a:r>
                  <a:rPr lang="en-US" dirty="0" err="1"/>
                  <a:t>F</a:t>
                </a:r>
                <a:r>
                  <a:rPr lang="en-US" baseline="-25000" dirty="0" err="1"/>
                  <a:t>y</a:t>
                </a:r>
                <a:endParaRPr lang="en-US" baseline="-25000" dirty="0"/>
              </a:p>
            </p:txBody>
          </p:sp>
          <p:sp>
            <p:nvSpPr>
              <p:cNvPr id="28" name="Curved Right Arrow 19">
                <a:extLst>
                  <a:ext uri="{FF2B5EF4-FFF2-40B4-BE49-F238E27FC236}">
                    <a16:creationId xmlns:a16="http://schemas.microsoft.com/office/drawing/2014/main" id="{44D254C8-FA72-80E4-C9E4-B273106B406D}"/>
                  </a:ext>
                </a:extLst>
              </p:cNvPr>
              <p:cNvSpPr/>
              <p:nvPr/>
            </p:nvSpPr>
            <p:spPr>
              <a:xfrm flipH="1">
                <a:off x="2848817" y="3780408"/>
                <a:ext cx="338204" cy="257175"/>
              </a:xfrm>
              <a:prstGeom prst="curvedRightArrow">
                <a:avLst>
                  <a:gd name="adj1" fmla="val 5575"/>
                  <a:gd name="adj2" fmla="val 25827"/>
                  <a:gd name="adj3" fmla="val 22223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Curved Right Arrow 25">
                <a:extLst>
                  <a:ext uri="{FF2B5EF4-FFF2-40B4-BE49-F238E27FC236}">
                    <a16:creationId xmlns:a16="http://schemas.microsoft.com/office/drawing/2014/main" id="{7E880534-513F-B04E-08CE-1F43E933492B}"/>
                  </a:ext>
                </a:extLst>
              </p:cNvPr>
              <p:cNvSpPr/>
              <p:nvPr/>
            </p:nvSpPr>
            <p:spPr>
              <a:xfrm rot="7327021">
                <a:off x="3845814" y="2127647"/>
                <a:ext cx="271396" cy="257175"/>
              </a:xfrm>
              <a:prstGeom prst="curvedRightArrow">
                <a:avLst>
                  <a:gd name="adj1" fmla="val 5575"/>
                  <a:gd name="adj2" fmla="val 25827"/>
                  <a:gd name="adj3" fmla="val 22223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8BD645C9-35AC-06BA-10E0-D356C0A648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5159" y="3671610"/>
                <a:ext cx="0" cy="615922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704B06-6FF1-0ABF-3990-8426D3DBF742}"/>
                  </a:ext>
                </a:extLst>
              </p:cNvPr>
              <p:cNvSpPr txBox="1"/>
              <p:nvPr/>
            </p:nvSpPr>
            <p:spPr>
              <a:xfrm>
                <a:off x="4121169" y="1720178"/>
                <a:ext cx="303929" cy="461665"/>
              </a:xfrm>
              <a:prstGeom prst="rect">
                <a:avLst/>
              </a:prstGeom>
              <a:noFill/>
            </p:spPr>
            <p:txBody>
              <a:bodyPr wrap="none" lIns="45720" rIns="45720" rtlCol="0" anchor="ctr" anchorCtr="0">
                <a:spAutoFit/>
              </a:bodyPr>
              <a:lstStyle/>
              <a:p>
                <a:r>
                  <a:rPr lang="en-US" sz="2400" dirty="0" err="1">
                    <a:latin typeface="Symbol" pitchFamily="2" charset="2"/>
                  </a:rPr>
                  <a:t>t</a:t>
                </a:r>
                <a:r>
                  <a:rPr lang="en-US" baseline="-25000" dirty="0" err="1"/>
                  <a:t>x</a:t>
                </a:r>
                <a:endParaRPr lang="en-US" baseline="-25000" dirty="0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F4B7CDC5-9D4A-D5DE-610E-4A8B058430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04645" y="1604234"/>
                <a:ext cx="1169410" cy="808819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F0FDF4E-6271-5116-90C2-AF6D7AE21775}"/>
                  </a:ext>
                </a:extLst>
              </p:cNvPr>
              <p:cNvSpPr txBox="1"/>
              <p:nvPr/>
            </p:nvSpPr>
            <p:spPr>
              <a:xfrm>
                <a:off x="3084746" y="3957831"/>
                <a:ext cx="310341" cy="369332"/>
              </a:xfrm>
              <a:prstGeom prst="rect">
                <a:avLst/>
              </a:prstGeom>
              <a:noFill/>
            </p:spPr>
            <p:txBody>
              <a:bodyPr wrap="none" lIns="45720" rIns="45720" rtlCol="0" anchor="ctr" anchorCtr="0">
                <a:spAutoFit/>
              </a:bodyPr>
              <a:lstStyle/>
              <a:p>
                <a:r>
                  <a:rPr lang="en-US" dirty="0" err="1"/>
                  <a:t>F</a:t>
                </a:r>
                <a:r>
                  <a:rPr lang="en-US" baseline="-25000" dirty="0" err="1"/>
                  <a:t>z</a:t>
                </a:r>
                <a:endParaRPr lang="en-US" baseline="-25000" dirty="0"/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25BBEA6A-57B5-1AA1-4BBE-27931D3486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15159" y="1604234"/>
                <a:ext cx="0" cy="218851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0B5769A-80CB-E117-3638-BA42C176D3BB}"/>
                  </a:ext>
                </a:extLst>
              </p:cNvPr>
              <p:cNvSpPr txBox="1"/>
              <p:nvPr/>
            </p:nvSpPr>
            <p:spPr>
              <a:xfrm>
                <a:off x="1674066" y="1720178"/>
                <a:ext cx="303929" cy="461665"/>
              </a:xfrm>
              <a:prstGeom prst="rect">
                <a:avLst/>
              </a:prstGeom>
              <a:noFill/>
            </p:spPr>
            <p:txBody>
              <a:bodyPr wrap="none" lIns="45720" rIns="45720" rtlCol="0" anchor="ctr" anchorCtr="0">
                <a:spAutoFit/>
              </a:bodyPr>
              <a:lstStyle/>
              <a:p>
                <a:r>
                  <a:rPr lang="en-US" sz="2400" dirty="0">
                    <a:latin typeface="Symbol" pitchFamily="2" charset="2"/>
                  </a:rPr>
                  <a:t>t</a:t>
                </a:r>
                <a:r>
                  <a:rPr lang="en-US" baseline="-25000" dirty="0"/>
                  <a:t>y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039DDD1-E71F-E2D7-CB28-CBAE12F51BCD}"/>
                  </a:ext>
                </a:extLst>
              </p:cNvPr>
              <p:cNvSpPr txBox="1"/>
              <p:nvPr/>
            </p:nvSpPr>
            <p:spPr>
              <a:xfrm>
                <a:off x="2494717" y="3700900"/>
                <a:ext cx="303929" cy="461665"/>
              </a:xfrm>
              <a:prstGeom prst="rect">
                <a:avLst/>
              </a:prstGeom>
              <a:noFill/>
            </p:spPr>
            <p:txBody>
              <a:bodyPr wrap="none" lIns="45720" rIns="45720" rtlCol="0" anchor="ctr" anchorCtr="0">
                <a:spAutoFit/>
              </a:bodyPr>
              <a:lstStyle/>
              <a:p>
                <a:r>
                  <a:rPr lang="en-US" sz="2400" dirty="0" err="1">
                    <a:latin typeface="Symbol" pitchFamily="2" charset="2"/>
                  </a:rPr>
                  <a:t>t</a:t>
                </a:r>
                <a:r>
                  <a:rPr lang="en-US" baseline="-25000" dirty="0" err="1"/>
                  <a:t>z</a:t>
                </a:r>
                <a:endParaRPr lang="en-US" baseline="-25000" dirty="0"/>
              </a:p>
            </p:txBody>
          </p:sp>
          <p:sp>
            <p:nvSpPr>
              <p:cNvPr id="37" name="Curved Right Arrow 25">
                <a:extLst>
                  <a:ext uri="{FF2B5EF4-FFF2-40B4-BE49-F238E27FC236}">
                    <a16:creationId xmlns:a16="http://schemas.microsoft.com/office/drawing/2014/main" id="{27AED0B8-8C43-F852-3A5A-FE39CC91D2A9}"/>
                  </a:ext>
                </a:extLst>
              </p:cNvPr>
              <p:cNvSpPr/>
              <p:nvPr/>
            </p:nvSpPr>
            <p:spPr>
              <a:xfrm rot="3300000">
                <a:off x="1900972" y="2136179"/>
                <a:ext cx="271396" cy="257175"/>
              </a:xfrm>
              <a:prstGeom prst="curvedRightArrow">
                <a:avLst>
                  <a:gd name="adj1" fmla="val 5575"/>
                  <a:gd name="adj2" fmla="val 25827"/>
                  <a:gd name="adj3" fmla="val 22223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701B87B5-0B66-58CA-C544-7D63F269BC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44127" y="1612766"/>
                <a:ext cx="1169410" cy="808819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8F74432-8563-3C99-9958-0D8D7D5EC115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1914182" y="1168504"/>
              <a:ext cx="0" cy="215994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E9BD3A1-6A30-781B-A8A2-A43DBD0D64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08207" y="3568636"/>
              <a:ext cx="0" cy="183089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2C179A4-43C3-3136-7F93-74506F2A0C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91533" y="1211141"/>
              <a:ext cx="530466" cy="368935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91A8F52-7BC1-5128-9D9D-56641868B4EF}"/>
                </a:ext>
              </a:extLst>
            </p:cNvPr>
            <p:cNvSpPr txBox="1"/>
            <p:nvPr/>
          </p:nvSpPr>
          <p:spPr>
            <a:xfrm>
              <a:off x="4321621" y="1064623"/>
              <a:ext cx="1002053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45720" rIns="45720" rtlCol="0">
              <a:spAutoFit/>
            </a:bodyPr>
            <a:lstStyle/>
            <a:p>
              <a:pPr algn="ctr"/>
              <a:r>
                <a:rPr lang="en-US" sz="1100" dirty="0"/>
                <a:t>Sensor Frame</a:t>
              </a:r>
              <a:endParaRPr lang="en-US" sz="1100" i="1" dirty="0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68E6063-6347-A313-F246-49C907927A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0646" y="3568636"/>
              <a:ext cx="0" cy="183089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33AC780-2CA5-55FD-EC98-57E7248CE7DB}"/>
                </a:ext>
              </a:extLst>
            </p:cNvPr>
            <p:cNvCxnSpPr>
              <a:cxnSpLocks/>
            </p:cNvCxnSpPr>
            <p:nvPr/>
          </p:nvCxnSpPr>
          <p:spPr>
            <a:xfrm>
              <a:off x="3235277" y="1168504"/>
              <a:ext cx="0" cy="435730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96EE91B-6FEB-ED1F-E7DF-16F26B6EFC03}"/>
                </a:ext>
              </a:extLst>
            </p:cNvPr>
            <p:cNvCxnSpPr>
              <a:cxnSpLocks/>
            </p:cNvCxnSpPr>
            <p:nvPr/>
          </p:nvCxnSpPr>
          <p:spPr>
            <a:xfrm>
              <a:off x="5290980" y="2529987"/>
              <a:ext cx="1374328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  <a:effectLst>
              <a:glow rad="12700">
                <a:schemeClr val="bg1"/>
              </a:glow>
            </a:effectLst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25B79CA-ECF3-E56D-ED50-6F26D19F43EF}"/>
                </a:ext>
              </a:extLst>
            </p:cNvPr>
            <p:cNvSpPr/>
            <p:nvPr/>
          </p:nvSpPr>
          <p:spPr>
            <a:xfrm>
              <a:off x="6703480" y="2345189"/>
              <a:ext cx="548640" cy="7315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>
              <a:glow rad="12700">
                <a:schemeClr val="bg1"/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5197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C2CE7-C550-8505-6BF6-ECEA9A17C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FTS Calibration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B9228-ECD2-1D31-5FB2-427416F7E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7FA79E-17D0-74D3-439F-B9ED55CBF5AF}"/>
              </a:ext>
            </a:extLst>
          </p:cNvPr>
          <p:cNvSpPr txBox="1"/>
          <p:nvPr/>
        </p:nvSpPr>
        <p:spPr>
          <a:xfrm>
            <a:off x="2067148" y="5972916"/>
            <a:ext cx="5009705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sg</a:t>
            </a:r>
            <a:r>
              <a:rPr lang="en-US" i="1" baseline="-25000" dirty="0"/>
              <a:t>1</a:t>
            </a:r>
            <a:r>
              <a:rPr lang="en-US" dirty="0"/>
              <a:t> to </a:t>
            </a:r>
            <a:r>
              <a:rPr lang="en-US" i="1" dirty="0"/>
              <a:t>sg</a:t>
            </a:r>
            <a:r>
              <a:rPr lang="en-US" i="1" baseline="-25000" dirty="0"/>
              <a:t>6</a:t>
            </a:r>
            <a:r>
              <a:rPr lang="en-US" dirty="0"/>
              <a:t> are the strain gauges values in </a:t>
            </a:r>
            <a:r>
              <a:rPr lang="en-US" b="1" i="1" dirty="0"/>
              <a:t>mV/V</a:t>
            </a:r>
          </a:p>
          <a:p>
            <a:pPr algn="ctr"/>
            <a:r>
              <a:rPr lang="en-US" i="1" dirty="0"/>
              <a:t>t</a:t>
            </a:r>
            <a:r>
              <a:rPr lang="en-US" i="1" baseline="-25000" dirty="0"/>
              <a:t>0</a:t>
            </a:r>
            <a:r>
              <a:rPr lang="en-US" dirty="0"/>
              <a:t> is the FTS PRT temperature in </a:t>
            </a:r>
            <a:r>
              <a:rPr lang="en-US" b="1" i="1" dirty="0"/>
              <a:t>deg C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1B00E75-C780-A96D-B57E-04921EE3C63E}"/>
              </a:ext>
            </a:extLst>
          </p:cNvPr>
          <p:cNvGrpSpPr/>
          <p:nvPr/>
        </p:nvGrpSpPr>
        <p:grpSpPr>
          <a:xfrm>
            <a:off x="1014691" y="1456292"/>
            <a:ext cx="7909982" cy="1780895"/>
            <a:chOff x="1014691" y="1456292"/>
            <a:chExt cx="7909982" cy="178089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FBE0C93-600B-2245-B1F8-61B2F4759520}"/>
                </a:ext>
              </a:extLst>
            </p:cNvPr>
            <p:cNvGrpSpPr/>
            <p:nvPr/>
          </p:nvGrpSpPr>
          <p:grpSpPr>
            <a:xfrm>
              <a:off x="1014691" y="1456292"/>
              <a:ext cx="7909982" cy="1780895"/>
              <a:chOff x="4159570" y="3382196"/>
              <a:chExt cx="7909982" cy="178089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07E64001-436C-3EE5-A118-4BAED74F04A1}"/>
                      </a:ext>
                    </a:extLst>
                  </p:cNvPr>
                  <p:cNvSpPr txBox="1"/>
                  <p:nvPr/>
                </p:nvSpPr>
                <p:spPr>
                  <a:xfrm>
                    <a:off x="4159570" y="4087797"/>
                    <a:ext cx="7909982" cy="107529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1341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13418B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13418B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rgbClr val="13418B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srgbClr val="1341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13418B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13418B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rgbClr val="13418B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srgbClr val="1341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13418B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13418B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rgbClr val="13418B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1341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13418B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13418B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rgbClr val="13418B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srgbClr val="13418B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13418B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13418B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𝒄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𝒄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𝟔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a14:m>
                    <a:r>
                      <a:rPr lang="en-US" dirty="0"/>
                      <a:t> </a:t>
                    </a:r>
                    <a14:m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a14:m>
                    <a:r>
                      <a:rPr lang="en-US" dirty="0"/>
                      <a:t>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b="1" i="1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𝒄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…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𝒄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𝟔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𝒄</m:t>
                                          </m:r>
                                        </m:e>
                                        <m:sub>
                                          <m:r>
                                            <a:rPr lang="en-US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5BBF6D37-B008-9E4C-A5AD-7925F62FC9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59570" y="4087797"/>
                    <a:ext cx="7909982" cy="107529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962" b="-58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0861158-0F8C-E22C-4F7B-205406570355}"/>
                  </a:ext>
                </a:extLst>
              </p:cNvPr>
              <p:cNvSpPr txBox="1"/>
              <p:nvPr/>
            </p:nvSpPr>
            <p:spPr>
              <a:xfrm>
                <a:off x="8294542" y="3382196"/>
                <a:ext cx="8917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C00000"/>
                    </a:solidFill>
                  </a:rPr>
                  <a:t>Offset</a:t>
                </a:r>
              </a:p>
              <a:p>
                <a:pPr algn="ctr"/>
                <a:r>
                  <a:rPr lang="en-US" b="1" dirty="0">
                    <a:solidFill>
                      <a:srgbClr val="C00000"/>
                    </a:solidFill>
                  </a:rPr>
                  <a:t>Coeff.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CF02019-8921-C7E4-B7D1-0A2E3212AC05}"/>
                  </a:ext>
                </a:extLst>
              </p:cNvPr>
              <p:cNvSpPr txBox="1"/>
              <p:nvPr/>
            </p:nvSpPr>
            <p:spPr>
              <a:xfrm>
                <a:off x="5973333" y="3382197"/>
                <a:ext cx="97072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C00000"/>
                    </a:solidFill>
                  </a:rPr>
                  <a:t>Linear </a:t>
                </a:r>
                <a:r>
                  <a:rPr lang="en-US" b="1" dirty="0" err="1">
                    <a:solidFill>
                      <a:srgbClr val="C00000"/>
                    </a:solidFill>
                  </a:rPr>
                  <a:t>Coeffs</a:t>
                </a:r>
                <a:r>
                  <a:rPr lang="en-US" b="1" dirty="0">
                    <a:solidFill>
                      <a:srgbClr val="C00000"/>
                    </a:solidFill>
                  </a:rPr>
                  <a:t>.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62AE840-FEC8-C819-9E18-6A8DE78E7CFF}"/>
                  </a:ext>
                </a:extLst>
              </p:cNvPr>
              <p:cNvSpPr txBox="1"/>
              <p:nvPr/>
            </p:nvSpPr>
            <p:spPr>
              <a:xfrm>
                <a:off x="7363661" y="3382197"/>
                <a:ext cx="9832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C00000"/>
                    </a:solidFill>
                  </a:rPr>
                  <a:t>Temp</a:t>
                </a:r>
              </a:p>
              <a:p>
                <a:pPr algn="ctr"/>
                <a:r>
                  <a:rPr lang="en-US" b="1" dirty="0">
                    <a:solidFill>
                      <a:srgbClr val="C00000"/>
                    </a:solidFill>
                  </a:rPr>
                  <a:t>Coeff. </a:t>
                </a:r>
              </a:p>
            </p:txBody>
          </p:sp>
        </p:grp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36BD14A-1F1A-FE05-FF2A-4D44EA5019EB}"/>
                </a:ext>
              </a:extLst>
            </p:cNvPr>
            <p:cNvCxnSpPr>
              <a:stCxn id="39" idx="2"/>
            </p:cNvCxnSpPr>
            <p:nvPr/>
          </p:nvCxnSpPr>
          <p:spPr>
            <a:xfrm>
              <a:off x="5595560" y="2102622"/>
              <a:ext cx="0" cy="41148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60C2C45-ACAD-E330-97BA-D9CE76829A9C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4710424" y="2102624"/>
              <a:ext cx="0" cy="41147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12916FB-67E5-7014-BF37-E46092DCBCF0}"/>
                </a:ext>
              </a:extLst>
            </p:cNvPr>
            <p:cNvCxnSpPr>
              <a:cxnSpLocks/>
              <a:stCxn id="40" idx="2"/>
            </p:cNvCxnSpPr>
            <p:nvPr/>
          </p:nvCxnSpPr>
          <p:spPr>
            <a:xfrm>
              <a:off x="3313817" y="2102624"/>
              <a:ext cx="0" cy="184871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6BB7280-9740-CE2B-15A6-A477FE810385}"/>
              </a:ext>
            </a:extLst>
          </p:cNvPr>
          <p:cNvGrpSpPr/>
          <p:nvPr/>
        </p:nvGrpSpPr>
        <p:grpSpPr>
          <a:xfrm>
            <a:off x="1014691" y="3805183"/>
            <a:ext cx="7909982" cy="2159890"/>
            <a:chOff x="1014691" y="3805183"/>
            <a:chExt cx="7909982" cy="215989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3D0D7CC-6FAD-A284-9E65-F26FEA435ACE}"/>
                </a:ext>
              </a:extLst>
            </p:cNvPr>
            <p:cNvGrpSpPr/>
            <p:nvPr/>
          </p:nvGrpSpPr>
          <p:grpSpPr>
            <a:xfrm>
              <a:off x="1014691" y="3805183"/>
              <a:ext cx="7909982" cy="2159890"/>
              <a:chOff x="992906" y="4851484"/>
              <a:chExt cx="7909982" cy="215989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EE9DD35B-8A1A-69BF-5CA5-CA0E7F430A04}"/>
                      </a:ext>
                    </a:extLst>
                  </p:cNvPr>
                  <p:cNvSpPr txBox="1"/>
                  <p:nvPr/>
                </p:nvSpPr>
                <p:spPr>
                  <a:xfrm>
                    <a:off x="992906" y="5659081"/>
                    <a:ext cx="7909982" cy="135229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13418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13418B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13418B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𝑠𝑔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𝑠𝑔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6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𝒄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b="1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1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e>
                                          <m:sub>
                                            <m:r>
                                              <a:rPr lang="en-US" b="1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𝒄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b="1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1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e>
                                          <m:sub>
                                            <m:r>
                                              <a:rPr lang="en-US" b="1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⋱</m:t>
                                    </m:r>
                                  </m:e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𝒄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b="1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1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e>
                                          <m:sub>
                                            <m:r>
                                              <a:rPr lang="en-US" b="1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⋯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𝒄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b="1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1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e>
                                          <m:sub>
                                            <m:r>
                                              <a:rPr lang="en-US" b="1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𝑠𝑔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𝑠𝑔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+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b="1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b="1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1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𝒄</m:t>
                                            </m:r>
                                          </m:e>
                                          <m:sub>
                                            <m:r>
                                              <a:rPr lang="en-US" b="1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b="1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…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b="1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1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𝒄</m:t>
                                            </m:r>
                                          </m:e>
                                          <m:sub>
                                            <m:r>
                                              <a:rPr lang="en-US" b="1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𝟔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b="1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1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𝒄</m:t>
                                            </m:r>
                                          </m:e>
                                          <m:sub>
                                            <m:r>
                                              <a:rPr lang="en-US" b="1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𝑠𝑔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…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𝑠𝑔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oMath>
                      </m:oMathPara>
                    </a14:m>
                    <a:endParaRPr lang="en-US" b="1" dirty="0">
                      <a:solidFill>
                        <a:srgbClr val="C00000"/>
                      </a:solidFill>
                    </a:endParaRPr>
                  </a:p>
                  <a:p>
                    <a:pPr algn="r"/>
                    <a:endParaRPr lang="en-US" b="1" dirty="0"/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8A9753B0-9C9D-CE40-AD4F-16D56A9E5FB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2906" y="5659081"/>
                    <a:ext cx="7909982" cy="135229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9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20B6324-A61F-042F-9A57-43C4CF1703C5}"/>
                  </a:ext>
                </a:extLst>
              </p:cNvPr>
              <p:cNvSpPr txBox="1"/>
              <p:nvPr/>
            </p:nvSpPr>
            <p:spPr>
              <a:xfrm>
                <a:off x="2319797" y="4878716"/>
                <a:ext cx="16451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C00000"/>
                    </a:solidFill>
                  </a:rPr>
                  <a:t>Nonlinear </a:t>
                </a:r>
                <a:r>
                  <a:rPr lang="en-US" b="1" dirty="0" err="1">
                    <a:solidFill>
                      <a:srgbClr val="C00000"/>
                    </a:solidFill>
                  </a:rPr>
                  <a:t>Coeffs</a:t>
                </a:r>
                <a:r>
                  <a:rPr lang="en-US" b="1" dirty="0">
                    <a:solidFill>
                      <a:srgbClr val="C00000"/>
                    </a:solidFill>
                  </a:rPr>
                  <a:t>. 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CECC169-84FC-6C6E-0D9C-1A671F79E177}"/>
                  </a:ext>
                </a:extLst>
              </p:cNvPr>
              <p:cNvSpPr txBox="1"/>
              <p:nvPr/>
            </p:nvSpPr>
            <p:spPr>
              <a:xfrm>
                <a:off x="4631195" y="4851484"/>
                <a:ext cx="11178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C00000"/>
                    </a:solidFill>
                  </a:rPr>
                  <a:t>Linear </a:t>
                </a:r>
                <a:br>
                  <a:rPr lang="en-US" b="1" dirty="0">
                    <a:solidFill>
                      <a:srgbClr val="C00000"/>
                    </a:solidFill>
                  </a:rPr>
                </a:br>
                <a:r>
                  <a:rPr lang="en-US" b="1" dirty="0" err="1">
                    <a:solidFill>
                      <a:srgbClr val="C00000"/>
                    </a:solidFill>
                  </a:rPr>
                  <a:t>Coeffs</a:t>
                </a:r>
                <a:r>
                  <a:rPr lang="en-US" b="1" dirty="0">
                    <a:solidFill>
                      <a:srgbClr val="C00000"/>
                    </a:solidFill>
                  </a:rPr>
                  <a:t>. 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65ED422-5662-5258-0FF5-ADEE6FA5675A}"/>
                  </a:ext>
                </a:extLst>
              </p:cNvPr>
              <p:cNvSpPr txBox="1"/>
              <p:nvPr/>
            </p:nvSpPr>
            <p:spPr>
              <a:xfrm>
                <a:off x="6062061" y="4851484"/>
                <a:ext cx="11178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C00000"/>
                    </a:solidFill>
                  </a:rPr>
                  <a:t>Offset</a:t>
                </a:r>
                <a:br>
                  <a:rPr lang="en-US" b="1" dirty="0">
                    <a:solidFill>
                      <a:srgbClr val="C00000"/>
                    </a:solidFill>
                  </a:rPr>
                </a:br>
                <a:r>
                  <a:rPr lang="en-US" b="1" dirty="0">
                    <a:solidFill>
                      <a:srgbClr val="C00000"/>
                    </a:solidFill>
                  </a:rPr>
                  <a:t>Coeff.</a:t>
                </a:r>
              </a:p>
            </p:txBody>
          </p: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F6F0AF0-1787-DF86-69EC-B687AC94C85A}"/>
                </a:ext>
              </a:extLst>
            </p:cNvPr>
            <p:cNvCxnSpPr>
              <a:cxnSpLocks/>
              <a:stCxn id="50" idx="2"/>
            </p:cNvCxnSpPr>
            <p:nvPr/>
          </p:nvCxnSpPr>
          <p:spPr>
            <a:xfrm>
              <a:off x="6642776" y="4451513"/>
              <a:ext cx="0" cy="41148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C019FED-AE7C-E53F-556E-51B7C5095241}"/>
                </a:ext>
              </a:extLst>
            </p:cNvPr>
            <p:cNvCxnSpPr>
              <a:cxnSpLocks/>
              <a:stCxn id="49" idx="2"/>
            </p:cNvCxnSpPr>
            <p:nvPr/>
          </p:nvCxnSpPr>
          <p:spPr>
            <a:xfrm>
              <a:off x="5211910" y="4451514"/>
              <a:ext cx="0" cy="18288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2E0270D-C946-6BEC-ED1A-DEBE8B377A50}"/>
                </a:ext>
              </a:extLst>
            </p:cNvPr>
            <p:cNvCxnSpPr>
              <a:cxnSpLocks/>
              <a:stCxn id="48" idx="2"/>
            </p:cNvCxnSpPr>
            <p:nvPr/>
          </p:nvCxnSpPr>
          <p:spPr>
            <a:xfrm>
              <a:off x="3164132" y="4478746"/>
              <a:ext cx="0" cy="178507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0185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01D05-7F50-C2B7-2CE1-46A791E69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BD9D8-BD91-3F38-4438-3A6FDF6C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Pre-Landing Calibration Strategy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2D957A8-08A0-94A7-08FC-4C089D59A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884" y="3813048"/>
            <a:ext cx="6102233" cy="2560320"/>
          </a:xfrm>
          <a:prstGeom prst="rect">
            <a:avLst/>
          </a:prstGeom>
        </p:spPr>
      </p:pic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45A68492-A014-7B07-296C-5A8479120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A33A2DC-4DCB-FBED-DDCE-106D6CD28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91819"/>
            <a:ext cx="7772400" cy="244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6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B0A1A-82CB-B518-34D6-E0E4C615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Pre-Landing Calibration Performance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CD2198A-1207-0FA6-1B9B-FD18B6A47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System-Level calibration successfully eliminated significant cross-coupling, thermal effects, and other error sources, versus a Sensor-Level calibration.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BBB48F-1DF6-F068-BDE9-651D08629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02" y="2233212"/>
            <a:ext cx="4186398" cy="4114800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FB723E8C-76B4-3E1F-3E3E-52373806F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517" y="2233212"/>
            <a:ext cx="4182256" cy="411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EB1485-5BCA-3868-51D7-A9388A0D8BF3}"/>
              </a:ext>
            </a:extLst>
          </p:cNvPr>
          <p:cNvSpPr txBox="1"/>
          <p:nvPr/>
        </p:nvSpPr>
        <p:spPr>
          <a:xfrm>
            <a:off x="1248397" y="1894658"/>
            <a:ext cx="2601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Sensor-Level Calibration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63FC8A-4066-495B-4883-10F12DC3851B}"/>
              </a:ext>
            </a:extLst>
          </p:cNvPr>
          <p:cNvSpPr txBox="1"/>
          <p:nvPr/>
        </p:nvSpPr>
        <p:spPr>
          <a:xfrm>
            <a:off x="5625484" y="1894658"/>
            <a:ext cx="2637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System-Level Calibration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AF2D9A-2669-479E-BD6A-95E494613178}"/>
              </a:ext>
            </a:extLst>
          </p:cNvPr>
          <p:cNvSpPr txBox="1"/>
          <p:nvPr/>
        </p:nvSpPr>
        <p:spPr>
          <a:xfrm>
            <a:off x="1923353" y="6426201"/>
            <a:ext cx="6623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Colored by FTS temperature from –70 </a:t>
            </a:r>
            <a:r>
              <a:rPr lang="en-US" sz="1600" dirty="0" err="1"/>
              <a:t>degC</a:t>
            </a:r>
            <a:r>
              <a:rPr lang="en-US" sz="1600" dirty="0"/>
              <a:t> (blue) to +22 </a:t>
            </a:r>
            <a:r>
              <a:rPr lang="en-US" sz="1600" dirty="0" err="1"/>
              <a:t>degC</a:t>
            </a:r>
            <a:r>
              <a:rPr lang="en-US" sz="1600" dirty="0"/>
              <a:t> (red)</a:t>
            </a:r>
          </a:p>
        </p:txBody>
      </p:sp>
    </p:spTree>
    <p:extLst>
      <p:ext uri="{BB962C8B-B14F-4D97-AF65-F5344CB8AC3E}">
        <p14:creationId xmlns:p14="http://schemas.microsoft.com/office/powerpoint/2010/main" val="2942375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5A0BA-EADB-582B-FBAE-102E5C1FC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01B17A-150D-5B4B-113B-5AED8C9D8F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6393" y="879030"/>
            <a:ext cx="8371214" cy="1260321"/>
          </a:xfrm>
        </p:spPr>
        <p:txBody>
          <a:bodyPr/>
          <a:lstStyle/>
          <a:p>
            <a:r>
              <a:rPr lang="en-US" sz="3200" b="0" dirty="0">
                <a:latin typeface="Arial Black" panose="020B0A04020102020204" pitchFamily="34" charset="0"/>
              </a:rPr>
              <a:t>Mars 2020 Robotic Operations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74F7F0-73E1-C774-EB4E-0236BCCDA6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2000" y="5023265"/>
            <a:ext cx="4022726" cy="463061"/>
          </a:xfrm>
        </p:spPr>
        <p:txBody>
          <a:bodyPr/>
          <a:lstStyle/>
          <a:p>
            <a:r>
              <a:rPr lang="en-US" dirty="0"/>
              <a:t>Mark Maimone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A61C47-B7CD-CFAB-15AB-7AD8B119CE3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10281" y="5486326"/>
            <a:ext cx="3200158" cy="35365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22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5501468-84E1-36CB-8366-FD3CD3CD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4" y="1213805"/>
            <a:ext cx="8204201" cy="501545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Visible time-dependent offset drift in residual error (primarily on FZ) – all data taken at similar warm temp, but over time and colored by Sol #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DF89061-6D3C-FECB-53E5-30C0E0A47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~1 Mars Year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42EC61-8BEC-3865-4ADA-3040ED4783E3}"/>
              </a:ext>
            </a:extLst>
          </p:cNvPr>
          <p:cNvGrpSpPr/>
          <p:nvPr/>
        </p:nvGrpSpPr>
        <p:grpSpPr>
          <a:xfrm>
            <a:off x="237227" y="2233212"/>
            <a:ext cx="8669547" cy="4114800"/>
            <a:chOff x="246492" y="2114458"/>
            <a:chExt cx="8669547" cy="41148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64EF64-05B9-28D9-1D4D-35D1C564E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492" y="2114458"/>
              <a:ext cx="4240961" cy="41148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E207C0F-6CA8-A5C5-07DD-876FF26AE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5964" y="2114458"/>
              <a:ext cx="4270075" cy="411480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24B336B-FF27-662A-64AA-14FABF309537}"/>
              </a:ext>
            </a:extLst>
          </p:cNvPr>
          <p:cNvSpPr/>
          <p:nvPr/>
        </p:nvSpPr>
        <p:spPr>
          <a:xfrm>
            <a:off x="652007" y="3522440"/>
            <a:ext cx="3794760" cy="618213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961A71-E20E-92D1-4B82-9963E84CEB40}"/>
              </a:ext>
            </a:extLst>
          </p:cNvPr>
          <p:cNvSpPr/>
          <p:nvPr/>
        </p:nvSpPr>
        <p:spPr>
          <a:xfrm>
            <a:off x="5088834" y="3522440"/>
            <a:ext cx="3794760" cy="618213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4593E7-32A5-9BBF-CC23-6181AF0D2B3C}"/>
              </a:ext>
            </a:extLst>
          </p:cNvPr>
          <p:cNvSpPr txBox="1"/>
          <p:nvPr/>
        </p:nvSpPr>
        <p:spPr>
          <a:xfrm>
            <a:off x="590168" y="1894658"/>
            <a:ext cx="3918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FTS-A Error (colored by Sols 18 – 621)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9AB7F8-DCEB-5C04-BF7D-A041A9A88C29}"/>
              </a:ext>
            </a:extLst>
          </p:cNvPr>
          <p:cNvSpPr txBox="1"/>
          <p:nvPr/>
        </p:nvSpPr>
        <p:spPr>
          <a:xfrm>
            <a:off x="4995994" y="1894658"/>
            <a:ext cx="3926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FTS-B Error (colored by Sols 18 – 621)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A7653A-76F5-7270-878E-4EB210ACE4A7}"/>
              </a:ext>
            </a:extLst>
          </p:cNvPr>
          <p:cNvSpPr txBox="1"/>
          <p:nvPr/>
        </p:nvSpPr>
        <p:spPr>
          <a:xfrm>
            <a:off x="6904652" y="104858"/>
            <a:ext cx="2058179" cy="86177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Blue</a:t>
            </a:r>
            <a:r>
              <a:rPr lang="en-US" sz="1600" dirty="0"/>
              <a:t> is Sol 18 data</a:t>
            </a:r>
          </a:p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Grey</a:t>
            </a:r>
            <a:r>
              <a:rPr lang="en-US" sz="1600" dirty="0"/>
              <a:t> is Sol 287 data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Red</a:t>
            </a:r>
            <a:r>
              <a:rPr lang="en-US" sz="1600" dirty="0"/>
              <a:t> is Sol 621 data</a:t>
            </a:r>
          </a:p>
        </p:txBody>
      </p:sp>
    </p:spTree>
    <p:extLst>
      <p:ext uri="{BB962C8B-B14F-4D97-AF65-F5344CB8AC3E}">
        <p14:creationId xmlns:p14="http://schemas.microsoft.com/office/powerpoint/2010/main" val="3539441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5501468-84E1-36CB-8366-FD3CD3CD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4" y="1213805"/>
            <a:ext cx="8204201" cy="501545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Visible non-linear, temperature-dependent error (primarily on FZ) – data from identical checkouts run at 3 temperatures over 26 Sols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DF89061-6D3C-FECB-53E5-30C0E0A47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~1 Mars Year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4B336B-FF27-662A-64AA-14FABF309537}"/>
              </a:ext>
            </a:extLst>
          </p:cNvPr>
          <p:cNvSpPr/>
          <p:nvPr/>
        </p:nvSpPr>
        <p:spPr>
          <a:xfrm>
            <a:off x="696639" y="3397196"/>
            <a:ext cx="3794760" cy="618213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961A71-E20E-92D1-4B82-9963E84CEB40}"/>
              </a:ext>
            </a:extLst>
          </p:cNvPr>
          <p:cNvSpPr/>
          <p:nvPr/>
        </p:nvSpPr>
        <p:spPr>
          <a:xfrm>
            <a:off x="5088834" y="3397196"/>
            <a:ext cx="3794760" cy="618213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45DAF2-3093-33AF-DEE2-0274DEA88EEA}"/>
              </a:ext>
            </a:extLst>
          </p:cNvPr>
          <p:cNvGrpSpPr/>
          <p:nvPr/>
        </p:nvGrpSpPr>
        <p:grpSpPr>
          <a:xfrm>
            <a:off x="237226" y="1895510"/>
            <a:ext cx="8719735" cy="4453354"/>
            <a:chOff x="237226" y="1775904"/>
            <a:chExt cx="8719735" cy="44533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AA14588-C3D6-1267-73D4-29504AECE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7226" y="2114458"/>
              <a:ext cx="4270075" cy="411480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9C17CC-4D8B-2209-506B-126BED6A9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6699" y="2114458"/>
              <a:ext cx="4270075" cy="4114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4593E7-32A5-9BBF-CC23-6181AF0D2B3C}"/>
                </a:ext>
              </a:extLst>
            </p:cNvPr>
            <p:cNvSpPr txBox="1"/>
            <p:nvPr/>
          </p:nvSpPr>
          <p:spPr>
            <a:xfrm>
              <a:off x="489597" y="1775904"/>
              <a:ext cx="41195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FTS-A (colored by Temp, Sols 595 – 621)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59AB7F8-DCEB-5C04-BF7D-A041A9A88C29}"/>
                </a:ext>
              </a:extLst>
            </p:cNvPr>
            <p:cNvSpPr txBox="1"/>
            <p:nvPr/>
          </p:nvSpPr>
          <p:spPr>
            <a:xfrm>
              <a:off x="4772033" y="1775904"/>
              <a:ext cx="41849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FTS-B (colored by Temp , Sols 595 – 621)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641DAB-C5DA-CAE8-77F2-50F9A8CB46E0}"/>
              </a:ext>
            </a:extLst>
          </p:cNvPr>
          <p:cNvSpPr txBox="1"/>
          <p:nvPr/>
        </p:nvSpPr>
        <p:spPr>
          <a:xfrm>
            <a:off x="6670869" y="104858"/>
            <a:ext cx="2286092" cy="86177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Blue</a:t>
            </a:r>
            <a:r>
              <a:rPr lang="en-US" sz="1600" dirty="0"/>
              <a:t> is -71 </a:t>
            </a:r>
            <a:r>
              <a:rPr lang="en-US" sz="1600" dirty="0" err="1"/>
              <a:t>degC</a:t>
            </a:r>
            <a:r>
              <a:rPr lang="en-US" sz="1600" dirty="0"/>
              <a:t> data</a:t>
            </a:r>
          </a:p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Grey</a:t>
            </a:r>
            <a:r>
              <a:rPr lang="en-US" sz="1600" dirty="0"/>
              <a:t> is -40 </a:t>
            </a:r>
            <a:r>
              <a:rPr lang="en-US" sz="1600" dirty="0" err="1"/>
              <a:t>degC</a:t>
            </a:r>
            <a:r>
              <a:rPr lang="en-US" sz="1600" dirty="0"/>
              <a:t> data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Red</a:t>
            </a:r>
            <a:r>
              <a:rPr lang="en-US" sz="1600" dirty="0"/>
              <a:t> is -15 </a:t>
            </a:r>
            <a:r>
              <a:rPr lang="en-US" sz="1600" dirty="0" err="1"/>
              <a:t>degC</a:t>
            </a:r>
            <a:r>
              <a:rPr lang="en-US" sz="1600" dirty="0"/>
              <a:t> 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3A69-92D9-EC46-5E63-E978D1B76DCE}"/>
              </a:ext>
            </a:extLst>
          </p:cNvPr>
          <p:cNvSpPr/>
          <p:nvPr/>
        </p:nvSpPr>
        <p:spPr>
          <a:xfrm>
            <a:off x="688068" y="3520084"/>
            <a:ext cx="3794760" cy="618213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8AA6BE-645E-6AE4-70E7-9FAC4BF87EF6}"/>
              </a:ext>
            </a:extLst>
          </p:cNvPr>
          <p:cNvSpPr/>
          <p:nvPr/>
        </p:nvSpPr>
        <p:spPr>
          <a:xfrm>
            <a:off x="5080263" y="3520084"/>
            <a:ext cx="3794760" cy="618213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188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31C7B-1EA0-03E1-8568-1968F2967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In-Situ Calibration Strategy</a:t>
            </a:r>
          </a:p>
        </p:txBody>
      </p:sp>
      <p:sp>
        <p:nvSpPr>
          <p:cNvPr id="132" name="Content Placeholder 131">
            <a:extLst>
              <a:ext uri="{FF2B5EF4-FFF2-40B4-BE49-F238E27FC236}">
                <a16:creationId xmlns:a16="http://schemas.microsoft.com/office/drawing/2014/main" id="{45DD11AC-D9A9-7A2B-ED35-92D1A3D37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/>
              <a:t>Problem: </a:t>
            </a:r>
            <a:r>
              <a:rPr lang="en-US" sz="1800" dirty="0"/>
              <a:t>How do you recalibrate an FTS in-situ? Unlike science instruments, there are no dedicated calibration targets…</a:t>
            </a:r>
          </a:p>
          <a:p>
            <a:pPr marL="0" indent="0">
              <a:buNone/>
            </a:pPr>
            <a:r>
              <a:rPr lang="en-US" sz="1800" b="1" dirty="0"/>
              <a:t>Strategy: </a:t>
            </a:r>
            <a:r>
              <a:rPr lang="en-US" sz="1800" dirty="0"/>
              <a:t>We again use the turret weight gravity model as a truth load, and we find a calibration that minimizes the residual error to this truth load.</a:t>
            </a:r>
          </a:p>
          <a:p>
            <a:pPr marL="461963" indent="-231775">
              <a:buFont typeface="Wingdings" pitchFamily="2" charset="2"/>
              <a:buChar char="§"/>
            </a:pPr>
            <a:r>
              <a:rPr lang="en-US" sz="1800" dirty="0"/>
              <a:t>Modify – not replace – the preceding system-level calibration</a:t>
            </a:r>
          </a:p>
          <a:p>
            <a:pPr marL="461963" indent="-231775">
              <a:buFont typeface="Wingdings" pitchFamily="2" charset="2"/>
              <a:buChar char="§"/>
            </a:pPr>
            <a:r>
              <a:rPr lang="en-US" sz="1800" dirty="0"/>
              <a:t>Dataset is collected by (carefully) waving the turret + wrist about for 1 hour</a:t>
            </a:r>
          </a:p>
          <a:p>
            <a:pPr marL="0" indent="0">
              <a:buNone/>
            </a:pPr>
            <a:r>
              <a:rPr lang="en-US" sz="1800" b="1" dirty="0"/>
              <a:t>Constraints:</a:t>
            </a:r>
            <a:r>
              <a:rPr lang="en-US" sz="1800" dirty="0"/>
              <a:t> limited load ranges + coupled loads, temperatures by time-of-day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6EA83931-EBA0-4549-5C9F-76D277974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93" y="3813048"/>
            <a:ext cx="9194252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51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727C4D-AAC8-57AF-8E36-D619133AC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In-Situ Calibration Results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24E41B-BD48-5949-4593-D9EBF2210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 descr="A picture containing chart&#10;&#10;AI-generated content may be incorrect.">
            <a:extLst>
              <a:ext uri="{FF2B5EF4-FFF2-40B4-BE49-F238E27FC236}">
                <a16:creationId xmlns:a16="http://schemas.microsoft.com/office/drawing/2014/main" id="{4B0AB520-4D8E-E2C7-45B0-97086EE42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82"/>
          <a:stretch>
            <a:fillRect/>
          </a:stretch>
        </p:blipFill>
        <p:spPr>
          <a:xfrm>
            <a:off x="227709" y="2507098"/>
            <a:ext cx="8686800" cy="26038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CEB451-C6D3-C1C9-02D4-3D12B1EB648C}"/>
              </a:ext>
            </a:extLst>
          </p:cNvPr>
          <p:cNvSpPr txBox="1"/>
          <p:nvPr/>
        </p:nvSpPr>
        <p:spPr>
          <a:xfrm>
            <a:off x="1923353" y="6426201"/>
            <a:ext cx="6623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Colored by FTS temperature from -70 </a:t>
            </a:r>
            <a:r>
              <a:rPr lang="en-US" sz="1600" dirty="0" err="1"/>
              <a:t>degC</a:t>
            </a:r>
            <a:r>
              <a:rPr lang="en-US" sz="1600" dirty="0"/>
              <a:t> (blue) to -15 </a:t>
            </a:r>
            <a:r>
              <a:rPr lang="en-US" sz="1600" dirty="0" err="1"/>
              <a:t>degC</a:t>
            </a:r>
            <a:r>
              <a:rPr lang="en-US" sz="1600" dirty="0"/>
              <a:t> (red)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3AE4EF-DDA5-DD36-23BC-943D302B8460}"/>
              </a:ext>
            </a:extLst>
          </p:cNvPr>
          <p:cNvSpPr txBox="1"/>
          <p:nvPr/>
        </p:nvSpPr>
        <p:spPr>
          <a:xfrm>
            <a:off x="469896" y="2100783"/>
            <a:ext cx="3050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FZ (before in-situ calibration)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454DBA-2394-D2D5-D6CE-DE7A1B2A07BE}"/>
              </a:ext>
            </a:extLst>
          </p:cNvPr>
          <p:cNvSpPr txBox="1"/>
          <p:nvPr/>
        </p:nvSpPr>
        <p:spPr>
          <a:xfrm>
            <a:off x="469896" y="5123902"/>
            <a:ext cx="2847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FZ (after in-situ calibration)</a:t>
            </a:r>
          </a:p>
        </p:txBody>
      </p:sp>
    </p:spTree>
    <p:extLst>
      <p:ext uri="{BB962C8B-B14F-4D97-AF65-F5344CB8AC3E}">
        <p14:creationId xmlns:p14="http://schemas.microsoft.com/office/powerpoint/2010/main" val="850647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BDB78-F435-95E2-BB30-9A8A68A3C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7" y="228567"/>
            <a:ext cx="8686794" cy="650998"/>
          </a:xfrm>
        </p:spPr>
        <p:txBody>
          <a:bodyPr/>
          <a:lstStyle/>
          <a:p>
            <a:r>
              <a:rPr lang="en-US" dirty="0"/>
              <a:t>Impact of In-Situ Calibration on Fault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32573-68AC-FB44-31E6-7E682EA24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 descr="Chart, line chart, histogram&#10;&#10;AI-generated content may be incorrect.">
            <a:extLst>
              <a:ext uri="{FF2B5EF4-FFF2-40B4-BE49-F238E27FC236}">
                <a16:creationId xmlns:a16="http://schemas.microsoft.com/office/drawing/2014/main" id="{80DE1D89-DDDC-6D9D-CEED-FD8727DC4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02042"/>
            <a:ext cx="8686800" cy="481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98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95DA5-3F62-E037-4D58-4BABB9241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Operations on Mars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B8D75-5E57-9423-E37C-0E2764203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The In-Situ Calibration was uplinked to the rover on Sol 881 and has successfully been running on Mars since then (now Sol 1600+).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Ongoing trending of FTS performance:</a:t>
            </a:r>
          </a:p>
          <a:p>
            <a:pPr marL="461963" indent="-231775">
              <a:buFont typeface="Wingdings" pitchFamily="2" charset="2"/>
              <a:buChar char="§"/>
            </a:pPr>
            <a:r>
              <a:rPr lang="en-US" sz="1800" dirty="0"/>
              <a:t>Quarterly trending of margin to fault protection limits</a:t>
            </a:r>
          </a:p>
          <a:p>
            <a:pPr marL="461963" indent="-231775">
              <a:buFont typeface="Wingdings" pitchFamily="2" charset="2"/>
              <a:buChar char="§"/>
            </a:pPr>
            <a:r>
              <a:rPr lang="en-US" sz="1800" dirty="0"/>
              <a:t>FTS checkout exercise every Martian summer / winter</a:t>
            </a:r>
          </a:p>
        </p:txBody>
      </p:sp>
    </p:spTree>
    <p:extLst>
      <p:ext uri="{BB962C8B-B14F-4D97-AF65-F5344CB8AC3E}">
        <p14:creationId xmlns:p14="http://schemas.microsoft.com/office/powerpoint/2010/main" val="21897254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27CD4-8AAF-D3CF-039E-D2299D007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1AE4-E5E7-93F0-1847-981CE1CF8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Sneak Peek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02D62-A07F-7102-378F-E1F657A60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rgbClr val="00B050"/>
                </a:solidFill>
              </a:rPr>
              <a:t>The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00B050"/>
                </a:solidFill>
              </a:rPr>
              <a:t>next Mission Chronicles talk will continue the discussion of Mars 2020 Robotic Operations on </a:t>
            </a:r>
            <a:r>
              <a:rPr lang="en-US" sz="1800" b="1">
                <a:solidFill>
                  <a:srgbClr val="00B050"/>
                </a:solidFill>
              </a:rPr>
              <a:t>September 18, 2025 </a:t>
            </a:r>
            <a:r>
              <a:rPr lang="en-US" sz="1800" dirty="0"/>
              <a:t>and will cover:</a:t>
            </a:r>
          </a:p>
          <a:p>
            <a:pPr marL="0" indent="0">
              <a:buNone/>
            </a:pPr>
            <a:r>
              <a:rPr lang="en-US" sz="1800" b="1" dirty="0"/>
              <a:t>Mobility</a:t>
            </a:r>
          </a:p>
          <a:p>
            <a:r>
              <a:rPr lang="en-US" sz="1800" i="1" dirty="0"/>
              <a:t>Record-setting drives!  90% of all driving has been autonomous!</a:t>
            </a:r>
          </a:p>
          <a:p>
            <a:pPr marL="0" indent="0">
              <a:buNone/>
            </a:pPr>
            <a:r>
              <a:rPr lang="en-US" sz="1800" b="1" dirty="0"/>
              <a:t>Mechanisms</a:t>
            </a:r>
          </a:p>
          <a:p>
            <a:r>
              <a:rPr lang="en-US" sz="1800" i="1" dirty="0"/>
              <a:t>Dealing with faults that occur due to specific terrains</a:t>
            </a:r>
          </a:p>
          <a:p>
            <a:pPr marL="0" indent="0">
              <a:buNone/>
            </a:pPr>
            <a:r>
              <a:rPr lang="en-US" sz="1800" b="1" dirty="0"/>
              <a:t>Next steps for Ingenuity</a:t>
            </a:r>
          </a:p>
          <a:p>
            <a:r>
              <a:rPr lang="en-US" sz="1800" i="1" dirty="0"/>
              <a:t>A look into the post-flight use of Ingenuity and supporting hardware</a:t>
            </a:r>
          </a:p>
          <a:p>
            <a:pPr marL="0" indent="0">
              <a:buNone/>
            </a:pPr>
            <a:r>
              <a:rPr lang="en-US" sz="1800" b="1" dirty="0"/>
              <a:t>Technology Development</a:t>
            </a:r>
          </a:p>
          <a:p>
            <a:r>
              <a:rPr lang="en-US" sz="1800" i="1" dirty="0"/>
              <a:t>Using commercial Snapdragon CPU for Global Localization on Mars</a:t>
            </a:r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926714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E3D43-04AF-CC27-51C6-DA8C178F8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EE4AB-2998-1563-FDE9-F646E7B3E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 &amp;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B08EA-414B-2FE8-E83D-42F5757A3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Questions?  Answers!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/>
              <a:t>To be called on for a question, please raise your hand in Teams or go to a microphone in the auditorium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892636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6C682F-2AB0-480E-A367-4C34C78824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export-controlled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3734010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CB28D-5836-22D4-392E-8F668CF08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85D3-36CA-C196-13DE-3813C2B16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3125D-1365-FB77-5D89-D22107DD3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Some of the Lessons Learned during this period:</a:t>
            </a:r>
          </a:p>
          <a:p>
            <a:pPr marL="461963" indent="-231775">
              <a:buFont typeface="Wingdings" pitchFamily="2" charset="2"/>
              <a:buChar char="§"/>
            </a:pPr>
            <a:r>
              <a:rPr lang="en-US" sz="1800" dirty="0"/>
              <a:t>Success in extended mission by designing for the unknown</a:t>
            </a:r>
          </a:p>
          <a:p>
            <a:pPr marL="761986" lvl="1" indent="-231775">
              <a:buFont typeface="Wingdings" pitchFamily="2" charset="2"/>
              <a:buChar char="§"/>
            </a:pPr>
            <a:r>
              <a:rPr lang="en-US" sz="1400" dirty="0"/>
              <a:t>Robotics software leaves hooks for future capabilities, parameters to control processing</a:t>
            </a:r>
          </a:p>
          <a:p>
            <a:pPr marL="461963" indent="-231775">
              <a:buFont typeface="Wingdings" pitchFamily="2" charset="2"/>
              <a:buChar char="§"/>
            </a:pPr>
            <a:r>
              <a:rPr lang="en-US" sz="1800" dirty="0"/>
              <a:t>Integrated System Verification &amp; Validation and ground software dependencies delay new technology deployment</a:t>
            </a:r>
          </a:p>
          <a:p>
            <a:pPr marL="761986" lvl="1" indent="-231775">
              <a:buFont typeface="Wingdings" pitchFamily="2" charset="2"/>
              <a:buChar char="§"/>
            </a:pPr>
            <a:r>
              <a:rPr lang="en-US" sz="1400" dirty="0"/>
              <a:t>Flight-based Global Localization was delayed for months by ground tool deployment</a:t>
            </a:r>
          </a:p>
          <a:p>
            <a:pPr marL="461963" indent="-231775">
              <a:buFont typeface="Wingdings" pitchFamily="2" charset="2"/>
              <a:buChar char="§"/>
            </a:pPr>
            <a:r>
              <a:rPr lang="en-US" sz="1800" dirty="0"/>
              <a:t>Prepare for recalibration</a:t>
            </a:r>
          </a:p>
          <a:p>
            <a:pPr marL="761986" lvl="1" indent="-231775">
              <a:buFont typeface="Wingdings" pitchFamily="2" charset="2"/>
              <a:buChar char="§"/>
            </a:pPr>
            <a:r>
              <a:rPr lang="en-US" sz="1400" dirty="0"/>
              <a:t>Fiducials, sensor redundancy</a:t>
            </a:r>
          </a:p>
          <a:p>
            <a:pPr marL="461963" indent="-231775">
              <a:buFont typeface="Wingdings" pitchFamily="2" charset="2"/>
              <a:buChar char="§"/>
            </a:pPr>
            <a:r>
              <a:rPr lang="en-US" sz="1800" dirty="0"/>
              <a:t>Include all teams in flight software scheduling</a:t>
            </a:r>
          </a:p>
          <a:p>
            <a:pPr marL="761986" lvl="1" indent="-231775">
              <a:buFont typeface="Wingdings" pitchFamily="2" charset="2"/>
              <a:buChar char="§"/>
            </a:pPr>
            <a:r>
              <a:rPr lang="en-US" sz="1400" dirty="0"/>
              <a:t>Original plan did not account for substantial robotics test time</a:t>
            </a:r>
          </a:p>
          <a:p>
            <a:pPr marL="461963" indent="-231775">
              <a:buFont typeface="Wingdings" pitchFamily="2" charset="2"/>
              <a:buChar char="§"/>
            </a:pPr>
            <a:r>
              <a:rPr lang="en-US" sz="1800" dirty="0"/>
              <a:t>Grouping brake channels is not so simple</a:t>
            </a:r>
          </a:p>
          <a:p>
            <a:pPr marL="761986" lvl="1" indent="-231775">
              <a:buFont typeface="Wingdings" pitchFamily="2" charset="2"/>
              <a:buChar char="§"/>
            </a:pPr>
            <a:r>
              <a:rPr lang="en-US" sz="1400" dirty="0"/>
              <a:t>Come to the next talk for details!</a:t>
            </a:r>
          </a:p>
          <a:p>
            <a:pPr marL="461963" indent="-231775">
              <a:buFont typeface="Wingdings" pitchFamily="2" charset="2"/>
              <a:buChar char="§"/>
            </a:pPr>
            <a:r>
              <a:rPr lang="en-US" sz="1800" dirty="0"/>
              <a:t>Future missions can have ripple effects</a:t>
            </a:r>
          </a:p>
          <a:p>
            <a:pPr marL="761986" lvl="1" indent="-231775">
              <a:buFont typeface="Wingdings" pitchFamily="2" charset="2"/>
              <a:buChar char="§"/>
            </a:pPr>
            <a:r>
              <a:rPr lang="en-US" sz="1400" dirty="0"/>
              <a:t>MSR changes necessitated additional life tests, disabling VSTB mobility for months</a:t>
            </a:r>
          </a:p>
        </p:txBody>
      </p:sp>
    </p:spTree>
    <p:extLst>
      <p:ext uri="{BB962C8B-B14F-4D97-AF65-F5344CB8AC3E}">
        <p14:creationId xmlns:p14="http://schemas.microsoft.com/office/powerpoint/2010/main" val="371491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21F38-757B-9698-0786-573B99A83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2C63D-C7A5-CC4A-4C84-E579520A8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RO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97B44-2FB8-FE29-FAB4-CB24B55B7E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/>
              <a:t>The Mars 2020 Robotic Operations (RO) team is responsible for the development, planning and Mars execution of robotics aspects of the mission.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This includes the Perseverance rover’s:</a:t>
            </a:r>
          </a:p>
          <a:p>
            <a:r>
              <a:rPr lang="en-US" sz="1800" dirty="0"/>
              <a:t>mobility,</a:t>
            </a:r>
          </a:p>
          <a:p>
            <a:r>
              <a:rPr lang="en-US" sz="1800" dirty="0"/>
              <a:t>manipulation,</a:t>
            </a:r>
          </a:p>
          <a:p>
            <a:r>
              <a:rPr lang="en-US" sz="1800" dirty="0"/>
              <a:t>Mechanisms,</a:t>
            </a:r>
          </a:p>
          <a:p>
            <a:r>
              <a:rPr lang="en-US" sz="1800" dirty="0"/>
              <a:t>sampling operations,</a:t>
            </a:r>
          </a:p>
          <a:p>
            <a:r>
              <a:rPr lang="en-US" sz="1800" dirty="0"/>
              <a:t>Ingenuity helicopter’s flights. </a:t>
            </a:r>
          </a:p>
          <a:p>
            <a:pPr marL="0" indent="0">
              <a:buNone/>
            </a:pPr>
            <a:r>
              <a:rPr lang="en-US" sz="1800" dirty="0"/>
              <a:t>A lesson learned from MER and MSL missions is that these Robotic Operations require a unique approach compared to non-surface deep space missions. Every drive results in a new effective landing site, and issues and ISAs can arise every day, hence the response time needs to be faster.  So </a:t>
            </a:r>
            <a:r>
              <a:rPr lang="en-US" sz="1800" b="1" dirty="0">
                <a:solidFill>
                  <a:srgbClr val="00B050"/>
                </a:solidFill>
              </a:rPr>
              <a:t>M2020 created RO as a top-level project organization to support rapid deployment of operations tools and strategies to improve overall mission safety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95393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148851E-62FF-4DCA-908E-930BBBEAE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33" y="171714"/>
            <a:ext cx="8848174" cy="766347"/>
          </a:xfrm>
        </p:spPr>
        <p:txBody>
          <a:bodyPr/>
          <a:lstStyle/>
          <a:p>
            <a:r>
              <a:rPr lang="en-US" dirty="0"/>
              <a:t>PIXL Placement 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DC61D3-01D7-4CBD-B7E6-D6C9E1F57DDA}"/>
              </a:ext>
            </a:extLst>
          </p:cNvPr>
          <p:cNvGrpSpPr/>
          <p:nvPr/>
        </p:nvGrpSpPr>
        <p:grpSpPr>
          <a:xfrm>
            <a:off x="172701" y="1217868"/>
            <a:ext cx="8813687" cy="5024784"/>
            <a:chOff x="0" y="1370774"/>
            <a:chExt cx="9144000" cy="51190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678A25-01B1-455F-A21D-A05DC9B18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70774"/>
              <a:ext cx="9144000" cy="5119049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5DA75A4-7C1B-46F5-B67F-D8718E126824}"/>
                </a:ext>
              </a:extLst>
            </p:cNvPr>
            <p:cNvCxnSpPr/>
            <p:nvPr/>
          </p:nvCxnSpPr>
          <p:spPr>
            <a:xfrm flipH="1" flipV="1">
              <a:off x="5208608" y="4340506"/>
              <a:ext cx="1921397" cy="96069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BA2F87-3932-4752-AD1F-75DE1338510E}"/>
                </a:ext>
              </a:extLst>
            </p:cNvPr>
            <p:cNvSpPr txBox="1"/>
            <p:nvPr/>
          </p:nvSpPr>
          <p:spPr>
            <a:xfrm>
              <a:off x="6211050" y="5330610"/>
              <a:ext cx="24630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11 mm abrasion depth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78451F6-4409-4D23-A39C-FD2731FA48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2781" y="3622876"/>
              <a:ext cx="1369005" cy="188314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9ACD137-6898-4840-9A52-198E4E826141}"/>
                </a:ext>
              </a:extLst>
            </p:cNvPr>
            <p:cNvSpPr txBox="1"/>
            <p:nvPr/>
          </p:nvSpPr>
          <p:spPr>
            <a:xfrm>
              <a:off x="6672542" y="3339246"/>
              <a:ext cx="2428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3.5 mm tailings height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010F5B1-CE03-4C29-841E-5148B82245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4464" y="3479154"/>
              <a:ext cx="1" cy="264151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23B33CB-34BF-4B8B-8B95-C5B56CAF5FCC}"/>
                </a:ext>
              </a:extLst>
            </p:cNvPr>
            <p:cNvCxnSpPr>
              <a:cxnSpLocks/>
            </p:cNvCxnSpPr>
            <p:nvPr/>
          </p:nvCxnSpPr>
          <p:spPr>
            <a:xfrm>
              <a:off x="4054464" y="4047876"/>
              <a:ext cx="0" cy="376915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A03194-E4C1-4F41-9164-7EAF509D24CC}"/>
                </a:ext>
              </a:extLst>
            </p:cNvPr>
            <p:cNvSpPr txBox="1"/>
            <p:nvPr/>
          </p:nvSpPr>
          <p:spPr>
            <a:xfrm>
              <a:off x="3601275" y="3687411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25.5 mm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54B74E1-DC74-409A-8E11-4F61030164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9868" y="3429000"/>
              <a:ext cx="0" cy="406396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21FC2C4-739F-4957-9525-59D5FFEF8DF5}"/>
                </a:ext>
              </a:extLst>
            </p:cNvPr>
            <p:cNvSpPr txBox="1"/>
            <p:nvPr/>
          </p:nvSpPr>
          <p:spPr>
            <a:xfrm>
              <a:off x="2205146" y="3456843"/>
              <a:ext cx="8728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11 mm</a:t>
              </a:r>
            </a:p>
          </p:txBody>
        </p:sp>
      </p:grp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A525D23-5D7F-44B3-9033-9341C9AD7D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export-controlled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3378437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54714-2938-E00F-D60B-64F003B68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00C9C-2CB6-017C-46AD-371CFD7C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Robotic Operations Org Chart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0BDD23-9EA1-5BE3-6FD1-91848CDC7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161" y="1454253"/>
            <a:ext cx="9175251" cy="466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00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A4D19-2CDE-C678-1C30-5F3155DF8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72E1F-6117-FB2D-6DF5-13CB56ABB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 Impact on Operations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6A3EDF-B60B-3176-8945-D37565BC9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900" y="1986051"/>
            <a:ext cx="8204200" cy="364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C52BD0-0068-9818-6B69-AE4A84AB518A}"/>
              </a:ext>
            </a:extLst>
          </p:cNvPr>
          <p:cNvSpPr txBox="1"/>
          <p:nvPr/>
        </p:nvSpPr>
        <p:spPr>
          <a:xfrm>
            <a:off x="726346" y="1356527"/>
            <a:ext cx="816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Commands from the Robotic Operations (RO) team execute nearly every day</a:t>
            </a:r>
          </a:p>
        </p:txBody>
      </p:sp>
    </p:spTree>
    <p:extLst>
      <p:ext uri="{BB962C8B-B14F-4D97-AF65-F5344CB8AC3E}">
        <p14:creationId xmlns:p14="http://schemas.microsoft.com/office/powerpoint/2010/main" val="2498573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386393" y="879030"/>
            <a:ext cx="8371214" cy="1260321"/>
          </a:xfrm>
        </p:spPr>
        <p:txBody>
          <a:bodyPr/>
          <a:lstStyle/>
          <a:p>
            <a:r>
              <a:rPr lang="en-US" sz="3200" b="0" dirty="0">
                <a:latin typeface="Arial Black" panose="020B0A04020102020204" pitchFamily="34" charset="0"/>
              </a:rPr>
              <a:t>Abrasion Sol Path Optimization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572000" y="5023265"/>
            <a:ext cx="4022726" cy="463061"/>
          </a:xfrm>
        </p:spPr>
        <p:txBody>
          <a:bodyPr/>
          <a:lstStyle/>
          <a:p>
            <a:r>
              <a:rPr lang="en-US" dirty="0"/>
              <a:t>Joseph Carsten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04C0BF-7C76-45D6-96DA-81591FEECF1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export-controlled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3842577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33" y="171714"/>
            <a:ext cx="8848174" cy="766347"/>
          </a:xfrm>
        </p:spPr>
        <p:txBody>
          <a:bodyPr/>
          <a:lstStyle/>
          <a:p>
            <a:r>
              <a:rPr lang="en-US" dirty="0"/>
              <a:t>Turret Overview</a:t>
            </a:r>
          </a:p>
        </p:txBody>
      </p:sp>
      <p:pic>
        <p:nvPicPr>
          <p:cNvPr id="121858" name="Picture 2">
            <a:extLst>
              <a:ext uri="{FF2B5EF4-FFF2-40B4-BE49-F238E27FC236}">
                <a16:creationId xmlns:a16="http://schemas.microsoft.com/office/drawing/2014/main" id="{4C003BAA-B06B-4F2B-B8E2-DC73BE9DF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263" y="1842691"/>
            <a:ext cx="4314092" cy="382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2D1433-652E-4394-A020-2E720A2AD74C}"/>
              </a:ext>
            </a:extLst>
          </p:cNvPr>
          <p:cNvSpPr txBox="1"/>
          <p:nvPr/>
        </p:nvSpPr>
        <p:spPr>
          <a:xfrm>
            <a:off x="2673469" y="1205710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Facility Contact Sensor (FCS)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354B7-AD0B-4B73-BAD8-CA2531735184}"/>
              </a:ext>
            </a:extLst>
          </p:cNvPr>
          <p:cNvSpPr txBox="1"/>
          <p:nvPr/>
        </p:nvSpPr>
        <p:spPr>
          <a:xfrm>
            <a:off x="96533" y="1778409"/>
            <a:ext cx="342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Gas Dust Removal Tool (</a:t>
            </a:r>
            <a:r>
              <a:rPr lang="en-US" dirty="0" err="1"/>
              <a:t>gDRT</a:t>
            </a:r>
            <a:r>
              <a:rPr lang="en-US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B15AF-E527-4A0B-B4C9-BD17BE6A0F2F}"/>
              </a:ext>
            </a:extLst>
          </p:cNvPr>
          <p:cNvSpPr txBox="1"/>
          <p:nvPr/>
        </p:nvSpPr>
        <p:spPr>
          <a:xfrm>
            <a:off x="3092189" y="609395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A000DA-2555-4482-8F29-897995F3FE94}"/>
              </a:ext>
            </a:extLst>
          </p:cNvPr>
          <p:cNvSpPr txBox="1"/>
          <p:nvPr/>
        </p:nvSpPr>
        <p:spPr>
          <a:xfrm>
            <a:off x="5934222" y="1922764"/>
            <a:ext cx="3010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Wide Angle Topographic Sensor for Operations and </a:t>
            </a:r>
            <a:r>
              <a:rPr lang="en-US" dirty="0" err="1"/>
              <a:t>eNgineering</a:t>
            </a:r>
            <a:r>
              <a:rPr lang="en-US" dirty="0"/>
              <a:t> (WATSON)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144A04-0DFD-4F79-8AAF-7600ED42F508}"/>
              </a:ext>
            </a:extLst>
          </p:cNvPr>
          <p:cNvSpPr txBox="1"/>
          <p:nvPr/>
        </p:nvSpPr>
        <p:spPr>
          <a:xfrm>
            <a:off x="336184" y="4710260"/>
            <a:ext cx="2696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Planetary Instrument for X-ray </a:t>
            </a:r>
            <a:r>
              <a:rPr lang="en-US" dirty="0" err="1"/>
              <a:t>Lithochemistry</a:t>
            </a:r>
            <a:r>
              <a:rPr lang="en-US" dirty="0"/>
              <a:t> (PIXL)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E81A9E-5FFB-4104-B820-1774C36CF81D}"/>
              </a:ext>
            </a:extLst>
          </p:cNvPr>
          <p:cNvSpPr txBox="1"/>
          <p:nvPr/>
        </p:nvSpPr>
        <p:spPr>
          <a:xfrm>
            <a:off x="4971550" y="5056101"/>
            <a:ext cx="4218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Scanning Habitable Environments with Raman &amp; Luminescence for Organics and Chemicals (SHERLOC)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4F2BE8-F502-4679-B005-76DE0FFD358F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4220309" y="1575042"/>
            <a:ext cx="71552" cy="3880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B9B7C9-9D61-4C81-B301-9AC578A8937C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806970" y="2147741"/>
            <a:ext cx="1009382" cy="4710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854FF6A-EC77-42CE-A24A-C3479319B52C}"/>
              </a:ext>
            </a:extLst>
          </p:cNvPr>
          <p:cNvCxnSpPr>
            <a:cxnSpLocks/>
          </p:cNvCxnSpPr>
          <p:nvPr/>
        </p:nvCxnSpPr>
        <p:spPr>
          <a:xfrm flipH="1">
            <a:off x="5718048" y="2883447"/>
            <a:ext cx="1017909" cy="2742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4BA61FA-B39C-484C-8CB7-5537A6F42EAE}"/>
              </a:ext>
            </a:extLst>
          </p:cNvPr>
          <p:cNvCxnSpPr>
            <a:cxnSpLocks/>
          </p:cNvCxnSpPr>
          <p:nvPr/>
        </p:nvCxnSpPr>
        <p:spPr>
          <a:xfrm flipH="1" flipV="1">
            <a:off x="5559552" y="4450081"/>
            <a:ext cx="1176405" cy="4774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31AB703-FD87-4F40-ABD7-2497A095BE69}"/>
              </a:ext>
            </a:extLst>
          </p:cNvPr>
          <p:cNvCxnSpPr>
            <a:cxnSpLocks/>
          </p:cNvCxnSpPr>
          <p:nvPr/>
        </p:nvCxnSpPr>
        <p:spPr>
          <a:xfrm flipV="1">
            <a:off x="3432482" y="5361131"/>
            <a:ext cx="505534" cy="6420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EE2DDC5-65D2-46E4-9F08-46D3E4C0CE24}"/>
              </a:ext>
            </a:extLst>
          </p:cNvPr>
          <p:cNvCxnSpPr>
            <a:cxnSpLocks/>
          </p:cNvCxnSpPr>
          <p:nvPr/>
        </p:nvCxnSpPr>
        <p:spPr>
          <a:xfrm flipV="1">
            <a:off x="1429583" y="3754436"/>
            <a:ext cx="1069777" cy="9195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E5A895B-DEB9-4240-9D13-7FF8E9B2F4E7}"/>
              </a:ext>
            </a:extLst>
          </p:cNvPr>
          <p:cNvSpPr txBox="1"/>
          <p:nvPr/>
        </p:nvSpPr>
        <p:spPr>
          <a:xfrm>
            <a:off x="6633648" y="3252600"/>
            <a:ext cx="2444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Proximity Science instruments are PIXL, SHERLOC, and WATSON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B19740-3949-42FE-81E2-CE31CB0CFE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export-controlled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2361998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Vast majority of proximity science observations have been performed on abraded surfaces</a:t>
            </a:r>
          </a:p>
          <a:p>
            <a:r>
              <a:rPr lang="en-US" dirty="0"/>
              <a:t>Abraded surfaces are strongly preferred by the science team</a:t>
            </a:r>
          </a:p>
          <a:p>
            <a:pPr lvl="1"/>
            <a:r>
              <a:rPr lang="en-US" dirty="0"/>
              <a:t>Removes the outer weathering rind</a:t>
            </a:r>
          </a:p>
          <a:p>
            <a:pPr lvl="1"/>
            <a:r>
              <a:rPr lang="en-US" dirty="0"/>
              <a:t>Creates a smoother surface for observation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965CE7-2CDF-4C69-A793-2C5542CE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33" y="171714"/>
            <a:ext cx="8848174" cy="766347"/>
          </a:xfrm>
        </p:spPr>
        <p:txBody>
          <a:bodyPr/>
          <a:lstStyle/>
          <a:p>
            <a:r>
              <a:rPr lang="en-US" dirty="0"/>
              <a:t>Proximity Science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353EDF-C107-45EF-8682-13F69D3E45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00" y="3113320"/>
            <a:ext cx="4067907" cy="3132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9C60A7-4A70-4383-B970-AB4DC10C5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84" y="3626129"/>
            <a:ext cx="3034226" cy="22093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FDA8E1-207A-4005-8CD9-1A0CF4069E1A}"/>
              </a:ext>
            </a:extLst>
          </p:cNvPr>
          <p:cNvSpPr/>
          <p:nvPr/>
        </p:nvSpPr>
        <p:spPr>
          <a:xfrm>
            <a:off x="1933993" y="5535376"/>
            <a:ext cx="186621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FFFF00"/>
                </a:solidFill>
              </a:rPr>
              <a:t>NASA/</a:t>
            </a:r>
            <a:r>
              <a:rPr lang="en-US" sz="1100" dirty="0" err="1">
                <a:solidFill>
                  <a:srgbClr val="FFFF00"/>
                </a:solidFill>
              </a:rPr>
              <a:t>CalTech</a:t>
            </a:r>
            <a:r>
              <a:rPr lang="en-US" sz="1100" dirty="0">
                <a:solidFill>
                  <a:srgbClr val="FFFF00"/>
                </a:solidFill>
              </a:rPr>
              <a:t>-JPL/MSSS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0C8B6D-E3DF-43A6-B06A-FB6308A8AF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export-controlled information.</a:t>
            </a:r>
          </a:p>
        </p:txBody>
      </p:sp>
    </p:spTree>
    <p:extLst>
      <p:ext uri="{BB962C8B-B14F-4D97-AF65-F5344CB8AC3E}">
        <p14:creationId xmlns:p14="http://schemas.microsoft.com/office/powerpoint/2010/main" val="395088904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M2020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3408B"/>
      </a:accent1>
      <a:accent2>
        <a:srgbClr val="D22533"/>
      </a:accent2>
      <a:accent3>
        <a:srgbClr val="669900"/>
      </a:accent3>
      <a:accent4>
        <a:srgbClr val="FFFF66"/>
      </a:accent4>
      <a:accent5>
        <a:srgbClr val="CC99CC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7B58649C0B1041AE1C9D6A6BDE5256" ma:contentTypeVersion="11" ma:contentTypeDescription="Create a new document." ma:contentTypeScope="" ma:versionID="97965c4e935895f973503307cd5ce7d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b953d1e361a71af6d6d0d050b2a586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777110-F18D-4E66-82AF-C8BC496E10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3604EA6-1282-485B-BD70-15D2F39C1A26}">
  <ds:schemaRefs>
    <ds:schemaRef ds:uri="http://schemas.microsoft.com/office/infopath/2007/PartnerControls"/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4A2AD12-B90A-4BE3-B779-60C2DE7D6D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31340</TotalTime>
  <Words>2478</Words>
  <Application>Microsoft Macintosh PowerPoint</Application>
  <PresentationFormat>On-screen Show (4:3)</PresentationFormat>
  <Paragraphs>312</Paragraphs>
  <Slides>40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Arial Black</vt:lpstr>
      <vt:lpstr>Calibri</vt:lpstr>
      <vt:lpstr>Cambria Math</vt:lpstr>
      <vt:lpstr>Courier New</vt:lpstr>
      <vt:lpstr>Symbol</vt:lpstr>
      <vt:lpstr>Wingdings</vt:lpstr>
      <vt:lpstr>Default Theme</vt:lpstr>
      <vt:lpstr>PowerPoint Presentation</vt:lpstr>
      <vt:lpstr>Introduction</vt:lpstr>
      <vt:lpstr>PowerPoint Presentation</vt:lpstr>
      <vt:lpstr>What does RO do?</vt:lpstr>
      <vt:lpstr>Robotic Operations Org Chart</vt:lpstr>
      <vt:lpstr>RO Impact on Operations</vt:lpstr>
      <vt:lpstr>PowerPoint Presentation</vt:lpstr>
      <vt:lpstr>Turret Overview</vt:lpstr>
      <vt:lpstr>Proximity Science</vt:lpstr>
      <vt:lpstr>Placement Challenges</vt:lpstr>
      <vt:lpstr>Abrasion Target Analysis</vt:lpstr>
      <vt:lpstr>Abrasion Target Analysis (cont)</vt:lpstr>
      <vt:lpstr>Original Abrasion Sol Path</vt:lpstr>
      <vt:lpstr>Target Wizard</vt:lpstr>
      <vt:lpstr>Predictive Analysis Risk Posture</vt:lpstr>
      <vt:lpstr>New Abrasion Sol Path</vt:lpstr>
      <vt:lpstr>Results</vt:lpstr>
      <vt:lpstr>PowerPoint Presentation</vt:lpstr>
      <vt:lpstr>Sampling and Caching Subsystem (SCS)</vt:lpstr>
      <vt:lpstr>Extended Mission Sampling Operations</vt:lpstr>
      <vt:lpstr>Gas Dust Removal Tool (gDRT) Operations</vt:lpstr>
      <vt:lpstr>gDRT Budget Error</vt:lpstr>
      <vt:lpstr>gDRT Budget Error Resolution</vt:lpstr>
      <vt:lpstr>PowerPoint Presentation</vt:lpstr>
      <vt:lpstr>Force / Torque Sensor Overview</vt:lpstr>
      <vt:lpstr>Force / Torque Sensor Overview</vt:lpstr>
      <vt:lpstr>FTS Calibration Models</vt:lpstr>
      <vt:lpstr>Pre-Landing Calibration Strategy</vt:lpstr>
      <vt:lpstr>Pre-Landing Calibration Performance</vt:lpstr>
      <vt:lpstr>After ~1 Mars Year </vt:lpstr>
      <vt:lpstr>After ~1 Mars Year </vt:lpstr>
      <vt:lpstr>In-Situ Calibration Strategy</vt:lpstr>
      <vt:lpstr>In-Situ Calibration Results</vt:lpstr>
      <vt:lpstr>Impact of In-Situ Calibration on Fault Case</vt:lpstr>
      <vt:lpstr>Continuing Operations on Mars</vt:lpstr>
      <vt:lpstr>Sneak Peek</vt:lpstr>
      <vt:lpstr>Q &amp; A</vt:lpstr>
      <vt:lpstr>PowerPoint Presentation</vt:lpstr>
      <vt:lpstr>Lessons Learned</vt:lpstr>
      <vt:lpstr>PIXL Placement Example</vt:lpstr>
    </vt:vector>
  </TitlesOfParts>
  <Manager/>
  <Company>NASA / Jet Propulsion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Mars 2020 Powerpoint Presentation</dc:title>
  <dc:subject/>
  <dc:creator>John McNamee</dc:creator>
  <cp:keywords/>
  <dc:description/>
  <cp:lastModifiedBy>Maimone, Mark W (US 347F)</cp:lastModifiedBy>
  <cp:revision>1588</cp:revision>
  <cp:lastPrinted>2020-02-07T17:31:48Z</cp:lastPrinted>
  <dcterms:created xsi:type="dcterms:W3CDTF">2013-07-02T22:41:38Z</dcterms:created>
  <dcterms:modified xsi:type="dcterms:W3CDTF">2025-08-25T22:25:54Z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0x010100B87B58649C0B1041AE1C9D6A6BDE5256</vt:lpwstr>
  </property>
</Properties>
</file>